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7" r:id="rId4"/>
  </p:sldMasterIdLst>
  <p:notesMasterIdLst>
    <p:notesMasterId r:id="rId21"/>
  </p:notesMasterIdLst>
  <p:handoutMasterIdLst>
    <p:handoutMasterId r:id="rId22"/>
  </p:handoutMasterIdLst>
  <p:sldIdLst>
    <p:sldId id="292" r:id="rId5"/>
    <p:sldId id="291" r:id="rId6"/>
    <p:sldId id="303" r:id="rId7"/>
    <p:sldId id="294" r:id="rId8"/>
    <p:sldId id="295" r:id="rId9"/>
    <p:sldId id="296" r:id="rId10"/>
    <p:sldId id="297" r:id="rId11"/>
    <p:sldId id="298" r:id="rId12"/>
    <p:sldId id="299" r:id="rId13"/>
    <p:sldId id="300" r:id="rId14"/>
    <p:sldId id="301" r:id="rId15"/>
    <p:sldId id="302" r:id="rId16"/>
    <p:sldId id="304" r:id="rId17"/>
    <p:sldId id="305" r:id="rId18"/>
    <p:sldId id="306" r:id="rId19"/>
    <p:sldId id="293" r:id="rId20"/>
  </p:sldIdLst>
  <p:sldSz cx="12192000" cy="6858000"/>
  <p:notesSz cx="6858000" cy="9144000"/>
  <p:defaultTextStyle>
    <a:defPPr rtl="0"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4D81"/>
    <a:srgbClr val="9CCEC7"/>
    <a:srgbClr val="043D8F"/>
    <a:srgbClr val="76CAF3"/>
    <a:srgbClr val="1AE1F6"/>
    <a:srgbClr val="738AC3"/>
    <a:srgbClr val="B5C1DF"/>
    <a:srgbClr val="E98B0D"/>
    <a:srgbClr val="E2973C"/>
    <a:srgbClr val="9BD4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EC032FE-A5E1-4A3F-9613-7F4D89D467D8}" v="7" dt="2026-09-17T20:26:35.09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Stile chiar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D7B26C5-4107-4FEC-AEDC-1716B250A1EF}" styleName="Stile chi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8B1032C-EA38-4F05-BA0D-38AFFFC7BED3}" styleName="Stile chiaro 3 - Colore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8D230F3-CF80-4859-8CE7-A43EE81993B5}" styleName="Stile chiaro 1 - Colore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651" autoAdjust="0"/>
    <p:restoredTop sz="94639" autoAdjust="0"/>
  </p:normalViewPr>
  <p:slideViewPr>
    <p:cSldViewPr snapToGrid="0">
      <p:cViewPr varScale="1">
        <p:scale>
          <a:sx n="82" d="100"/>
          <a:sy n="82" d="100"/>
        </p:scale>
        <p:origin x="87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798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ederico Moroso" userId="abe406f4ce4c0b41" providerId="LiveId" clId="{6A6C0A4A-487C-4730-B509-75D4867699BE}"/>
    <pc:docChg chg="custSel modSld">
      <pc:chgData name="Federico Moroso" userId="abe406f4ce4c0b41" providerId="LiveId" clId="{6A6C0A4A-487C-4730-B509-75D4867699BE}" dt="2026-09-17T20:29:03.189" v="70"/>
      <pc:docMkLst>
        <pc:docMk/>
      </pc:docMkLst>
      <pc:sldChg chg="modSp">
        <pc:chgData name="Federico Moroso" userId="abe406f4ce4c0b41" providerId="LiveId" clId="{6A6C0A4A-487C-4730-B509-75D4867699BE}" dt="2026-09-17T20:22:02.648" v="2" actId="732"/>
        <pc:sldMkLst>
          <pc:docMk/>
          <pc:sldMk cId="998387863" sldId="299"/>
        </pc:sldMkLst>
        <pc:picChg chg="mod">
          <ac:chgData name="Federico Moroso" userId="abe406f4ce4c0b41" providerId="LiveId" clId="{6A6C0A4A-487C-4730-B509-75D4867699BE}" dt="2026-09-17T20:22:02.648" v="2" actId="732"/>
          <ac:picMkLst>
            <pc:docMk/>
            <pc:sldMk cId="998387863" sldId="299"/>
            <ac:picMk id="10" creationId="{60986D48-FD65-0679-AB3B-4CC3FD246CB6}"/>
          </ac:picMkLst>
        </pc:picChg>
      </pc:sldChg>
      <pc:sldChg chg="modSp">
        <pc:chgData name="Federico Moroso" userId="abe406f4ce4c0b41" providerId="LiveId" clId="{6A6C0A4A-487C-4730-B509-75D4867699BE}" dt="2026-09-17T20:22:43.928" v="4" actId="1076"/>
        <pc:sldMkLst>
          <pc:docMk/>
          <pc:sldMk cId="1885920389" sldId="301"/>
        </pc:sldMkLst>
        <pc:picChg chg="mod">
          <ac:chgData name="Federico Moroso" userId="abe406f4ce4c0b41" providerId="LiveId" clId="{6A6C0A4A-487C-4730-B509-75D4867699BE}" dt="2026-09-17T20:22:43.928" v="4" actId="1076"/>
          <ac:picMkLst>
            <pc:docMk/>
            <pc:sldMk cId="1885920389" sldId="301"/>
            <ac:picMk id="3" creationId="{662809BC-E6D3-540C-25A2-24211B39A719}"/>
          </ac:picMkLst>
        </pc:picChg>
      </pc:sldChg>
      <pc:sldChg chg="addAnim delAnim">
        <pc:chgData name="Federico Moroso" userId="abe406f4ce4c0b41" providerId="LiveId" clId="{6A6C0A4A-487C-4730-B509-75D4867699BE}" dt="2026-09-17T20:29:03.189" v="70"/>
        <pc:sldMkLst>
          <pc:docMk/>
          <pc:sldMk cId="2367180470" sldId="302"/>
        </pc:sldMkLst>
      </pc:sldChg>
      <pc:sldChg chg="delSp modSp mod delAnim">
        <pc:chgData name="Federico Moroso" userId="abe406f4ce4c0b41" providerId="LiveId" clId="{6A6C0A4A-487C-4730-B509-75D4867699BE}" dt="2026-09-17T20:27:55.053" v="69" actId="1076"/>
        <pc:sldMkLst>
          <pc:docMk/>
          <pc:sldMk cId="2884803104" sldId="304"/>
        </pc:sldMkLst>
        <pc:spChg chg="mod">
          <ac:chgData name="Federico Moroso" userId="abe406f4ce4c0b41" providerId="LiveId" clId="{6A6C0A4A-487C-4730-B509-75D4867699BE}" dt="2026-09-17T20:24:47.617" v="9" actId="1076"/>
          <ac:spMkLst>
            <pc:docMk/>
            <pc:sldMk cId="2884803104" sldId="304"/>
            <ac:spMk id="16" creationId="{9D392599-4B71-83AF-4505-2717F7CCC367}"/>
          </ac:spMkLst>
        </pc:spChg>
        <pc:graphicFrameChg chg="del">
          <ac:chgData name="Federico Moroso" userId="abe406f4ce4c0b41" providerId="LiveId" clId="{6A6C0A4A-487C-4730-B509-75D4867699BE}" dt="2026-09-17T20:24:24.883" v="5" actId="478"/>
          <ac:graphicFrameMkLst>
            <pc:docMk/>
            <pc:sldMk cId="2884803104" sldId="304"/>
            <ac:graphicFrameMk id="13" creationId="{951C7E98-135A-DB3E-D4C8-0CB41CDF1B9D}"/>
          </ac:graphicFrameMkLst>
        </pc:graphicFrameChg>
        <pc:graphicFrameChg chg="del">
          <ac:chgData name="Federico Moroso" userId="abe406f4ce4c0b41" providerId="LiveId" clId="{6A6C0A4A-487C-4730-B509-75D4867699BE}" dt="2026-09-17T20:24:24.883" v="5" actId="478"/>
          <ac:graphicFrameMkLst>
            <pc:docMk/>
            <pc:sldMk cId="2884803104" sldId="304"/>
            <ac:graphicFrameMk id="14" creationId="{1BA04B5F-78E0-B186-2828-2A5E7A542647}"/>
          </ac:graphicFrameMkLst>
        </pc:graphicFrameChg>
        <pc:graphicFrameChg chg="mod modGraphic">
          <ac:chgData name="Federico Moroso" userId="abe406f4ce4c0b41" providerId="LiveId" clId="{6A6C0A4A-487C-4730-B509-75D4867699BE}" dt="2026-09-17T20:27:55.053" v="69" actId="1076"/>
          <ac:graphicFrameMkLst>
            <pc:docMk/>
            <pc:sldMk cId="2884803104" sldId="304"/>
            <ac:graphicFrameMk id="15" creationId="{548CE09E-37BA-D29E-FD05-AC34EC1136CC}"/>
          </ac:graphicFrameMkLst>
        </pc:graphicFrameChg>
        <pc:picChg chg="del">
          <ac:chgData name="Federico Moroso" userId="abe406f4ce4c0b41" providerId="LiveId" clId="{6A6C0A4A-487C-4730-B509-75D4867699BE}" dt="2026-09-17T20:24:24.883" v="5" actId="478"/>
          <ac:picMkLst>
            <pc:docMk/>
            <pc:sldMk cId="2884803104" sldId="304"/>
            <ac:picMk id="17" creationId="{03BF8E43-C336-C5C1-1EDB-07CACC23B2D3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https://d.docs.live.net/abe406f4ce4c0b41/Desktop/Tesi%20II/Score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https://d.docs.live.net/abe406f4ce4c0b41/Desktop/Tesi%20II/Score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dk2" tx2="lt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/>
              <a:t>Tipi di intervento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Foglio5!$H$2</c:f>
              <c:strCache>
                <c:ptCount val="1"/>
                <c:pt idx="0">
                  <c:v>primitivo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Foglio5!$G$3:$G$5</c:f>
              <c:strCache>
                <c:ptCount val="3"/>
                <c:pt idx="0">
                  <c:v>LSG</c:v>
                </c:pt>
                <c:pt idx="1">
                  <c:v>OAGB</c:v>
                </c:pt>
                <c:pt idx="2">
                  <c:v>RYGB</c:v>
                </c:pt>
              </c:strCache>
            </c:strRef>
          </c:cat>
          <c:val>
            <c:numRef>
              <c:f>Foglio5!$H$3:$H$5</c:f>
              <c:numCache>
                <c:formatCode>General</c:formatCode>
                <c:ptCount val="3"/>
                <c:pt idx="0">
                  <c:v>822</c:v>
                </c:pt>
                <c:pt idx="1">
                  <c:v>1</c:v>
                </c:pt>
                <c:pt idx="2">
                  <c:v>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E48-429B-AB4B-DBD710B849CE}"/>
            </c:ext>
          </c:extLst>
        </c:ser>
        <c:ser>
          <c:idx val="1"/>
          <c:order val="1"/>
          <c:tx>
            <c:strRef>
              <c:f>Foglio5!$I$2</c:f>
              <c:strCache>
                <c:ptCount val="1"/>
                <c:pt idx="0">
                  <c:v>revisionale</c:v>
                </c:pt>
              </c:strCache>
            </c:strRef>
          </c:tx>
          <c:spPr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Foglio5!$G$3:$G$5</c:f>
              <c:strCache>
                <c:ptCount val="3"/>
                <c:pt idx="0">
                  <c:v>LSG</c:v>
                </c:pt>
                <c:pt idx="1">
                  <c:v>OAGB</c:v>
                </c:pt>
                <c:pt idx="2">
                  <c:v>RYGB</c:v>
                </c:pt>
              </c:strCache>
            </c:strRef>
          </c:cat>
          <c:val>
            <c:numRef>
              <c:f>Foglio5!$I$3:$I$5</c:f>
              <c:numCache>
                <c:formatCode>General</c:formatCode>
                <c:ptCount val="3"/>
                <c:pt idx="0">
                  <c:v>51</c:v>
                </c:pt>
                <c:pt idx="1">
                  <c:v>36</c:v>
                </c:pt>
                <c:pt idx="2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E48-429B-AB4B-DBD710B849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824495280"/>
        <c:axId val="824492880"/>
      </c:barChart>
      <c:catAx>
        <c:axId val="82449528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824492880"/>
        <c:crosses val="autoZero"/>
        <c:auto val="1"/>
        <c:lblAlgn val="ctr"/>
        <c:lblOffset val="100"/>
        <c:noMultiLvlLbl val="0"/>
      </c:catAx>
      <c:valAx>
        <c:axId val="82449288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824495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dk2" tx2="lt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0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dirty="0"/>
              <a:t>         Complicanze       </a:t>
            </a:r>
          </a:p>
        </c:rich>
      </c:tx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0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Foglio5!$L$2</c:f>
              <c:strCache>
                <c:ptCount val="1"/>
                <c:pt idx="0">
                  <c:v>primitico non comlicati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Foglio5!$K$3:$K$5</c:f>
              <c:strCache>
                <c:ptCount val="3"/>
                <c:pt idx="0">
                  <c:v>LSG</c:v>
                </c:pt>
                <c:pt idx="1">
                  <c:v>OAGB</c:v>
                </c:pt>
                <c:pt idx="2">
                  <c:v>RYGB</c:v>
                </c:pt>
              </c:strCache>
            </c:strRef>
          </c:cat>
          <c:val>
            <c:numRef>
              <c:f>Foglio5!$L$3:$L$5</c:f>
              <c:numCache>
                <c:formatCode>General</c:formatCode>
                <c:ptCount val="3"/>
                <c:pt idx="0">
                  <c:v>779</c:v>
                </c:pt>
                <c:pt idx="1">
                  <c:v>1</c:v>
                </c:pt>
                <c:pt idx="2">
                  <c:v>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4DB-487F-8017-AA508DF2C5EA}"/>
            </c:ext>
          </c:extLst>
        </c:ser>
        <c:ser>
          <c:idx val="1"/>
          <c:order val="1"/>
          <c:tx>
            <c:strRef>
              <c:f>Foglio5!$M$2</c:f>
              <c:strCache>
                <c:ptCount val="1"/>
                <c:pt idx="0">
                  <c:v>primitivo comlicanze non settiche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Foglio5!$K$3:$K$5</c:f>
              <c:strCache>
                <c:ptCount val="3"/>
                <c:pt idx="0">
                  <c:v>LSG</c:v>
                </c:pt>
                <c:pt idx="1">
                  <c:v>OAGB</c:v>
                </c:pt>
                <c:pt idx="2">
                  <c:v>RYGB</c:v>
                </c:pt>
              </c:strCache>
            </c:strRef>
          </c:cat>
          <c:val>
            <c:numRef>
              <c:f>Foglio5!$M$3:$M$5</c:f>
              <c:numCache>
                <c:formatCode>General</c:formatCode>
                <c:ptCount val="3"/>
                <c:pt idx="0">
                  <c:v>29</c:v>
                </c:pt>
                <c:pt idx="1">
                  <c:v>0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4DB-487F-8017-AA508DF2C5EA}"/>
            </c:ext>
          </c:extLst>
        </c:ser>
        <c:ser>
          <c:idx val="2"/>
          <c:order val="2"/>
          <c:tx>
            <c:strRef>
              <c:f>Foglio5!$N$2</c:f>
              <c:strCache>
                <c:ptCount val="1"/>
                <c:pt idx="0">
                  <c:v>primitivo comlicanze settiche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Foglio5!$K$3:$K$5</c:f>
              <c:strCache>
                <c:ptCount val="3"/>
                <c:pt idx="0">
                  <c:v>LSG</c:v>
                </c:pt>
                <c:pt idx="1">
                  <c:v>OAGB</c:v>
                </c:pt>
                <c:pt idx="2">
                  <c:v>RYGB</c:v>
                </c:pt>
              </c:strCache>
            </c:strRef>
          </c:cat>
          <c:val>
            <c:numRef>
              <c:f>Foglio5!$N$3:$N$5</c:f>
              <c:numCache>
                <c:formatCode>General</c:formatCode>
                <c:ptCount val="3"/>
                <c:pt idx="0">
                  <c:v>14</c:v>
                </c:pt>
                <c:pt idx="1">
                  <c:v>0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4DB-487F-8017-AA508DF2C5EA}"/>
            </c:ext>
          </c:extLst>
        </c:ser>
        <c:ser>
          <c:idx val="3"/>
          <c:order val="3"/>
          <c:tx>
            <c:strRef>
              <c:f>Foglio5!$O$2</c:f>
              <c:strCache>
                <c:ptCount val="1"/>
                <c:pt idx="0">
                  <c:v>revisionale non comlicati</c:v>
                </c:pt>
              </c:strCache>
            </c:strRef>
          </c:tx>
          <c:spPr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Foglio5!$K$3:$K$5</c:f>
              <c:strCache>
                <c:ptCount val="3"/>
                <c:pt idx="0">
                  <c:v>LSG</c:v>
                </c:pt>
                <c:pt idx="1">
                  <c:v>OAGB</c:v>
                </c:pt>
                <c:pt idx="2">
                  <c:v>RYGB</c:v>
                </c:pt>
              </c:strCache>
            </c:strRef>
          </c:cat>
          <c:val>
            <c:numRef>
              <c:f>Foglio5!$O$3:$O$5</c:f>
              <c:numCache>
                <c:formatCode>General</c:formatCode>
                <c:ptCount val="3"/>
                <c:pt idx="0">
                  <c:v>46</c:v>
                </c:pt>
                <c:pt idx="1">
                  <c:v>33</c:v>
                </c:pt>
                <c:pt idx="2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4DB-487F-8017-AA508DF2C5EA}"/>
            </c:ext>
          </c:extLst>
        </c:ser>
        <c:ser>
          <c:idx val="4"/>
          <c:order val="4"/>
          <c:tx>
            <c:strRef>
              <c:f>Foglio5!$P$2</c:f>
              <c:strCache>
                <c:ptCount val="1"/>
                <c:pt idx="0">
                  <c:v>revisionale comlicanze non settiche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Foglio5!$K$3:$K$5</c:f>
              <c:strCache>
                <c:ptCount val="3"/>
                <c:pt idx="0">
                  <c:v>LSG</c:v>
                </c:pt>
                <c:pt idx="1">
                  <c:v>OAGB</c:v>
                </c:pt>
                <c:pt idx="2">
                  <c:v>RYGB</c:v>
                </c:pt>
              </c:strCache>
            </c:strRef>
          </c:cat>
          <c:val>
            <c:numRef>
              <c:f>Foglio5!$P$3:$P$5</c:f>
              <c:numCache>
                <c:formatCode>General</c:formatCode>
                <c:ptCount val="3"/>
                <c:pt idx="0">
                  <c:v>3</c:v>
                </c:pt>
                <c:pt idx="1">
                  <c:v>1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4DB-487F-8017-AA508DF2C5EA}"/>
            </c:ext>
          </c:extLst>
        </c:ser>
        <c:ser>
          <c:idx val="5"/>
          <c:order val="5"/>
          <c:tx>
            <c:strRef>
              <c:f>Foglio5!$Q$2</c:f>
              <c:strCache>
                <c:ptCount val="1"/>
                <c:pt idx="0">
                  <c:v>revisionale comlicanze settiche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Foglio5!$K$3:$K$5</c:f>
              <c:strCache>
                <c:ptCount val="3"/>
                <c:pt idx="0">
                  <c:v>LSG</c:v>
                </c:pt>
                <c:pt idx="1">
                  <c:v>OAGB</c:v>
                </c:pt>
                <c:pt idx="2">
                  <c:v>RYGB</c:v>
                </c:pt>
              </c:strCache>
            </c:strRef>
          </c:cat>
          <c:val>
            <c:numRef>
              <c:f>Foglio5!$Q$3:$Q$5</c:f>
              <c:numCache>
                <c:formatCode>General</c:formatCode>
                <c:ptCount val="3"/>
                <c:pt idx="0">
                  <c:v>2</c:v>
                </c:pt>
                <c:pt idx="1">
                  <c:v>2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4DB-487F-8017-AA508DF2C5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76239344"/>
        <c:axId val="676237424"/>
      </c:barChart>
      <c:catAx>
        <c:axId val="67623934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676237424"/>
        <c:crosses val="autoZero"/>
        <c:auto val="1"/>
        <c:lblAlgn val="ctr"/>
        <c:lblOffset val="100"/>
        <c:noMultiLvlLbl val="0"/>
      </c:catAx>
      <c:valAx>
        <c:axId val="67623742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6762393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623AA0E9-8CD0-4A6E-A65E-A06028B83FE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dirty="0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D5E2408B-C9AB-4665-AC99-B057BD0A43D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36FC0A7B-6666-4F41-AD03-C74B76B10001}" type="datetime1">
              <a:rPr lang="it-IT" smtClean="0"/>
              <a:t>17/09/2026</a:t>
            </a:fld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8CD1B215-531B-4869-BD98-BD3B1390B1C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60B53F21-4D67-455D-8074-E9E6EC26FAC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52858E0-3D38-47B7-97D4-4FE08D90D359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214433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noProof="0" dirty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0E367B-2E0B-461C-8280-86016408BD7C}" type="datetime1">
              <a:rPr lang="it-IT" smtClean="0"/>
              <a:pPr/>
              <a:t>17/09/2026</a:t>
            </a:fld>
            <a:endParaRPr lang="it-IT" dirty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it-IT" noProof="0" dirty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it-IT" noProof="0" dirty="0"/>
              <a:t>Fare clic per modificare gli stili del testo dello schema</a:t>
            </a:r>
          </a:p>
          <a:p>
            <a:pPr lvl="1" rtl="0"/>
            <a:r>
              <a:rPr lang="it-IT" noProof="0" dirty="0"/>
              <a:t>Secondo livello</a:t>
            </a:r>
          </a:p>
          <a:p>
            <a:pPr lvl="2" rtl="0"/>
            <a:r>
              <a:rPr lang="it-IT" noProof="0" dirty="0"/>
              <a:t>Terzo livello</a:t>
            </a:r>
          </a:p>
          <a:p>
            <a:pPr lvl="3" rtl="0"/>
            <a:r>
              <a:rPr lang="it-IT" noProof="0" dirty="0"/>
              <a:t>Quarto livello</a:t>
            </a:r>
          </a:p>
          <a:p>
            <a:pPr lvl="4" rtl="0"/>
            <a:r>
              <a:rPr lang="it-IT" noProof="0" dirty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noProof="0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284ECAD9-32EE-4091-BDA5-6BD15ACC5E58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106618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egnaposto immagine 9">
            <a:extLst>
              <a:ext uri="{FF2B5EF4-FFF2-40B4-BE49-F238E27FC236}">
                <a16:creationId xmlns:a16="http://schemas.microsoft.com/office/drawing/2014/main" id="{D1D313A2-A4D4-40DF-A0C2-C29F6416852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4DB44FF-F9B4-4E5D-9888-DD07079D4562}" type="datetime1">
              <a:rPr lang="it-IT" noProof="0" smtClean="0"/>
              <a:t>17/09/2026</a:t>
            </a:fld>
            <a:endParaRPr lang="it-IT" noProof="0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212850" y="4508500"/>
            <a:ext cx="5118100" cy="1279652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it-IT" noProof="0"/>
              <a:t>Fare clic per modificare lo stile del sottotitolo dello schema</a:t>
            </a:r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212850" y="2057400"/>
            <a:ext cx="5118100" cy="1929066"/>
          </a:xfrm>
        </p:spPr>
        <p:txBody>
          <a:bodyPr rtlCol="0" anchor="b">
            <a:noAutofit/>
          </a:bodyPr>
          <a:lstStyle>
            <a:lvl1pPr algn="l">
              <a:lnSpc>
                <a:spcPct val="90000"/>
              </a:lnSpc>
              <a:defRPr sz="5400" b="1" spc="-50" baseline="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672700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arallelogramma 14">
            <a:extLst>
              <a:ext uri="{FF2B5EF4-FFF2-40B4-BE49-F238E27FC236}">
                <a16:creationId xmlns:a16="http://schemas.microsoft.com/office/drawing/2014/main" id="{F5AA8A10-E19C-430B-9D5D-8D12F92BFEC5}"/>
              </a:ext>
            </a:extLst>
          </p:cNvPr>
          <p:cNvSpPr/>
          <p:nvPr userDrawn="1"/>
        </p:nvSpPr>
        <p:spPr>
          <a:xfrm>
            <a:off x="7972121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A7C93D4F-3003-4D58-9AFB-356A0F800F42}"/>
              </a:ext>
            </a:extLst>
          </p:cNvPr>
          <p:cNvSpPr/>
          <p:nvPr userDrawn="1"/>
        </p:nvSpPr>
        <p:spPr>
          <a:xfrm>
            <a:off x="4653265" y="0"/>
            <a:ext cx="139933" cy="6858000"/>
          </a:xfrm>
          <a:prstGeom prst="rect">
            <a:avLst/>
          </a:prstGeom>
          <a:solidFill>
            <a:srgbClr val="9CCE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3F388D4-15DF-446A-91AA-72876CD48301}" type="datetime1">
              <a:rPr lang="it-IT" noProof="0" smtClean="0"/>
              <a:t>17/09/2026</a:t>
            </a:fld>
            <a:endParaRPr lang="it-IT" noProof="0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629400" y="758952"/>
            <a:ext cx="4526280" cy="3227514"/>
          </a:xfrm>
        </p:spPr>
        <p:txBody>
          <a:bodyPr rtlCol="0" anchor="b">
            <a:normAutofit/>
          </a:bodyPr>
          <a:lstStyle>
            <a:lvl1pPr algn="l">
              <a:lnSpc>
                <a:spcPct val="90000"/>
              </a:lnSpc>
              <a:defRPr sz="6000" b="1" spc="-50" baseline="0">
                <a:solidFill>
                  <a:srgbClr val="374D81"/>
                </a:solidFill>
                <a:latin typeface="+mn-lt"/>
              </a:defRPr>
            </a:lvl1pPr>
          </a:lstStyle>
          <a:p>
            <a:pPr rtl="0"/>
            <a:r>
              <a:rPr lang="it-IT" noProof="0" dirty="0"/>
              <a:t>Fare clic per modificare lo stile del titolo dello schema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6632171" y="4508500"/>
            <a:ext cx="4526280" cy="1279652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400" b="1" cap="all" spc="200" baseline="0">
                <a:solidFill>
                  <a:srgbClr val="9CCEC7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it-IT" noProof="0" dirty="0"/>
              <a:t>Fare clic per modificare lo stile del sottotitolo dello schema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6D3E1BBA-670B-4CAE-B839-50ADB23DDBC6}"/>
              </a:ext>
            </a:extLst>
          </p:cNvPr>
          <p:cNvSpPr/>
          <p:nvPr userDrawn="1"/>
        </p:nvSpPr>
        <p:spPr>
          <a:xfrm>
            <a:off x="4577160" y="3841"/>
            <a:ext cx="139933" cy="685800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2E622CB9-4085-11F5-32B7-7BD234D5CC6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3246" y="0"/>
            <a:ext cx="48004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93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4542C42-F0C8-417A-980A-09B6C1CD6C24}" type="datetime1">
              <a:rPr lang="it-IT" noProof="0" smtClean="0"/>
              <a:t>17/09/2026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018278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stazione sezio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arallelogramma 14">
            <a:extLst>
              <a:ext uri="{FF2B5EF4-FFF2-40B4-BE49-F238E27FC236}">
                <a16:creationId xmlns:a16="http://schemas.microsoft.com/office/drawing/2014/main" id="{98B82A56-7790-48EC-983D-AB8F703699B2}"/>
              </a:ext>
            </a:extLst>
          </p:cNvPr>
          <p:cNvSpPr/>
          <p:nvPr userDrawn="1"/>
        </p:nvSpPr>
        <p:spPr>
          <a:xfrm>
            <a:off x="7972121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1D72669-6745-4AA0-A173-7F6CEB97CF08}" type="datetime1">
              <a:rPr lang="it-IT" noProof="0" smtClean="0"/>
              <a:t>17/09/2026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1" name="Segnaposto numero diapositiva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2" name="Segnaposto immagine 9">
            <a:extLst>
              <a:ext uri="{FF2B5EF4-FFF2-40B4-BE49-F238E27FC236}">
                <a16:creationId xmlns:a16="http://schemas.microsoft.com/office/drawing/2014/main" id="{E76B772A-7600-4ECE-B5A2-34827D4C710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311900" cy="6858000"/>
          </a:xfrm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33820398-8D1F-4543-ABA0-7A67C38769B3}"/>
              </a:ext>
            </a:extLst>
          </p:cNvPr>
          <p:cNvSpPr/>
          <p:nvPr userDrawn="1"/>
        </p:nvSpPr>
        <p:spPr>
          <a:xfrm>
            <a:off x="2451099" y="3568700"/>
            <a:ext cx="8721725" cy="23082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 rtl="0"/>
            <a:endParaRPr lang="it-IT" sz="1400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641599" y="3746500"/>
            <a:ext cx="8331202" cy="1308100"/>
          </a:xfrm>
        </p:spPr>
        <p:txBody>
          <a:bodyPr rtlCol="0" anchor="b" anchorCtr="0">
            <a:noAutofit/>
          </a:bodyPr>
          <a:lstStyle>
            <a:lvl1pPr>
              <a:lnSpc>
                <a:spcPct val="90000"/>
              </a:lnSpc>
              <a:defRPr sz="4800" b="1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2641600" y="5219700"/>
            <a:ext cx="8331201" cy="586740"/>
          </a:xfrm>
        </p:spPr>
        <p:txBody>
          <a:bodyPr lIns="91440" rIns="91440" rtlCol="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45757C57-BBBA-44C6-9A4D-12F5D1E400AA}"/>
              </a:ext>
            </a:extLst>
          </p:cNvPr>
          <p:cNvSpPr/>
          <p:nvPr userDrawn="1"/>
        </p:nvSpPr>
        <p:spPr>
          <a:xfrm>
            <a:off x="3752850" y="3469101"/>
            <a:ext cx="511810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596984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ntestazione della sezio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81A99FD-A18D-4AC6-92B0-69E29E35743B}" type="datetime1">
              <a:rPr lang="it-IT" noProof="0" smtClean="0"/>
              <a:t>17/09/2026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1" name="Segnaposto numero diapositiva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2" name="Segnaposto immagine 9">
            <a:extLst>
              <a:ext uri="{FF2B5EF4-FFF2-40B4-BE49-F238E27FC236}">
                <a16:creationId xmlns:a16="http://schemas.microsoft.com/office/drawing/2014/main" id="{E76B772A-7600-4ECE-B5A2-34827D4C710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33820398-8D1F-4543-ABA0-7A67C38769B3}"/>
              </a:ext>
            </a:extLst>
          </p:cNvPr>
          <p:cNvSpPr/>
          <p:nvPr userDrawn="1"/>
        </p:nvSpPr>
        <p:spPr>
          <a:xfrm>
            <a:off x="1735138" y="3568700"/>
            <a:ext cx="8721725" cy="23082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 rtl="0"/>
            <a:endParaRPr lang="it-IT" sz="1400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30399" y="3746500"/>
            <a:ext cx="8331202" cy="1308100"/>
          </a:xfrm>
        </p:spPr>
        <p:txBody>
          <a:bodyPr rtlCol="0" anchor="b" anchorCtr="0">
            <a:noAutofit/>
          </a:bodyPr>
          <a:lstStyle>
            <a:lvl1pPr algn="ctr">
              <a:lnSpc>
                <a:spcPct val="90000"/>
              </a:lnSpc>
              <a:defRPr sz="4800" b="1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930400" y="5219700"/>
            <a:ext cx="8331201" cy="586740"/>
          </a:xfrm>
        </p:spPr>
        <p:txBody>
          <a:bodyPr lIns="91440" rIns="91440" rtlCol="0" anchor="t" anchorCtr="0">
            <a:normAutofit/>
          </a:bodyPr>
          <a:lstStyle>
            <a:lvl1pPr marL="0" indent="0" algn="ctr">
              <a:buNone/>
              <a:defRPr sz="2400" cap="all" spc="2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45757C57-BBBA-44C6-9A4D-12F5D1E400AA}"/>
              </a:ext>
            </a:extLst>
          </p:cNvPr>
          <p:cNvSpPr/>
          <p:nvPr userDrawn="1"/>
        </p:nvSpPr>
        <p:spPr>
          <a:xfrm>
            <a:off x="3536950" y="3469101"/>
            <a:ext cx="511810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766489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3B79944-34CF-4A72-AC1B-909189585767}" type="datetime1">
              <a:rPr lang="it-IT" noProof="0" smtClean="0"/>
              <a:t>17/09/2026</a:t>
            </a:fld>
            <a:endParaRPr lang="it-IT" noProof="0" dirty="0"/>
          </a:p>
        </p:txBody>
      </p:sp>
      <p:sp>
        <p:nvSpPr>
          <p:cNvPr id="9" name="Segnaposto piè di pagina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3879728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olo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rtlCol="0" anchor="ctr">
            <a:noAutofit/>
          </a:bodyPr>
          <a:lstStyle>
            <a:lvl1pPr marL="0" indent="0" algn="l">
              <a:buNone/>
              <a:defRPr sz="24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1186731" y="2958274"/>
            <a:ext cx="4639736" cy="2910821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rtlCol="0" anchor="ctr">
            <a:noAutofit/>
          </a:bodyPr>
          <a:lstStyle>
            <a:lvl1pPr marL="0" indent="0">
              <a:buNone/>
              <a:defRPr sz="24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605395" y="2958273"/>
            <a:ext cx="4639736" cy="2910821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AAF3A87-C769-4508-A602-98056DD906C2}" type="datetime1">
              <a:rPr lang="it-IT" noProof="0" smtClean="0"/>
              <a:t>17/09/2026</a:t>
            </a:fld>
            <a:endParaRPr lang="it-IT" noProof="0" dirty="0"/>
          </a:p>
        </p:txBody>
      </p:sp>
      <p:sp>
        <p:nvSpPr>
          <p:cNvPr id="11" name="Segnaposto piè di pagina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2" name="Segnaposto numero diapositiva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195941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6" name="Segnaposto data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F1DB439-C8A9-45DF-AFF2-9EFA3E72C152}" type="datetime1">
              <a:rPr lang="it-IT" noProof="0" smtClean="0"/>
              <a:t>17/09/2026</a:t>
            </a:fld>
            <a:endParaRPr lang="it-IT" noProof="0" dirty="0"/>
          </a:p>
        </p:txBody>
      </p:sp>
      <p:sp>
        <p:nvSpPr>
          <p:cNvPr id="7" name="Segnaposto piè di pagina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8" name="Segnaposto numero diapositiva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180013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arallelogramma 14">
            <a:extLst>
              <a:ext uri="{FF2B5EF4-FFF2-40B4-BE49-F238E27FC236}">
                <a16:creationId xmlns:a16="http://schemas.microsoft.com/office/drawing/2014/main" id="{AF082EE3-41AA-4817-A1CC-C33DDB8F675F}"/>
              </a:ext>
            </a:extLst>
          </p:cNvPr>
          <p:cNvSpPr/>
          <p:nvPr userDrawn="1"/>
        </p:nvSpPr>
        <p:spPr>
          <a:xfrm>
            <a:off x="46672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6130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10507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786383"/>
            <a:ext cx="3068833" cy="2093975"/>
          </a:xfrm>
        </p:spPr>
        <p:txBody>
          <a:bodyPr rtlCol="0"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58984" y="812800"/>
            <a:ext cx="5713841" cy="4868609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 hasCustomPrompt="1"/>
          </p:nvPr>
        </p:nvSpPr>
        <p:spPr>
          <a:xfrm>
            <a:off x="1092200" y="3043050"/>
            <a:ext cx="3068832" cy="2638359"/>
          </a:xfrm>
        </p:spPr>
        <p:txBody>
          <a:bodyPr lIns="91440" rIns="91440" rtlCol="0">
            <a:normAutofit/>
          </a:bodyPr>
          <a:lstStyle>
            <a:lvl1pPr marL="0" indent="0" rtl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it-IT" noProof="0" dirty="0"/>
              <a:t>Fare clic per modificare gli stili del testo dello schema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4DC51BA7-A5A7-4A7F-A707-DBBDEA7705F3}"/>
              </a:ext>
            </a:extLst>
          </p:cNvPr>
          <p:cNvSpPr/>
          <p:nvPr userDrawn="1"/>
        </p:nvSpPr>
        <p:spPr>
          <a:xfrm>
            <a:off x="0" y="1397000"/>
            <a:ext cx="1036320" cy="13294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D23174BA-29D0-4C1A-95C9-5A86FD25E47A}"/>
              </a:ext>
            </a:extLst>
          </p:cNvPr>
          <p:cNvSpPr/>
          <p:nvPr userDrawn="1"/>
        </p:nvSpPr>
        <p:spPr>
          <a:xfrm>
            <a:off x="5458983" y="624142"/>
            <a:ext cx="571384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9251FC1-1A75-47DA-9A6E-B43CF6E86A62}" type="datetime1">
              <a:rPr lang="it-IT" noProof="0" smtClean="0"/>
              <a:t>17/09/2026</a:t>
            </a:fld>
            <a:endParaRPr lang="it-IT" noProof="0" dirty="0"/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cxnSp>
        <p:nvCxnSpPr>
          <p:cNvPr id="15" name="Connecteur droit 19">
            <a:extLst>
              <a:ext uri="{FF2B5EF4-FFF2-40B4-BE49-F238E27FC236}">
                <a16:creationId xmlns:a16="http://schemas.microsoft.com/office/drawing/2014/main" id="{D84C14C5-D99C-45CD-8001-AC745F4FB49B}"/>
              </a:ext>
            </a:extLst>
          </p:cNvPr>
          <p:cNvCxnSpPr>
            <a:cxnSpLocks/>
          </p:cNvCxnSpPr>
          <p:nvPr userDrawn="1"/>
        </p:nvCxnSpPr>
        <p:spPr>
          <a:xfrm flipH="1">
            <a:off x="1092200" y="6446838"/>
            <a:ext cx="1643438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9">
            <a:extLst>
              <a:ext uri="{FF2B5EF4-FFF2-40B4-BE49-F238E27FC236}">
                <a16:creationId xmlns:a16="http://schemas.microsoft.com/office/drawing/2014/main" id="{019842DD-D0AB-4E35-9AB2-7DBB6E266120}"/>
              </a:ext>
            </a:extLst>
          </p:cNvPr>
          <p:cNvCxnSpPr>
            <a:cxnSpLocks/>
          </p:cNvCxnSpPr>
          <p:nvPr userDrawn="1"/>
        </p:nvCxnSpPr>
        <p:spPr>
          <a:xfrm flipH="1">
            <a:off x="8420100" y="6429376"/>
            <a:ext cx="1000462" cy="0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9">
            <a:extLst>
              <a:ext uri="{FF2B5EF4-FFF2-40B4-BE49-F238E27FC236}">
                <a16:creationId xmlns:a16="http://schemas.microsoft.com/office/drawing/2014/main" id="{832851A7-B301-4616-9843-9A0D06646DFD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10765675" y="6446838"/>
            <a:ext cx="407258" cy="6350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egnaposto piè di pagina 2">
            <a:extLst>
              <a:ext uri="{FF2B5EF4-FFF2-40B4-BE49-F238E27FC236}">
                <a16:creationId xmlns:a16="http://schemas.microsoft.com/office/drawing/2014/main" id="{82E39F50-459D-C3E1-C6CC-EA208D50E4FE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892083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74319CE-E5CF-4FF9-86AE-7437B4FD3174}" type="datetime1">
              <a:rPr lang="it-IT" noProof="0" smtClean="0"/>
              <a:t>17/09/2026</a:t>
            </a:fld>
            <a:endParaRPr lang="it-IT" noProof="0" dirty="0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4" name="Segnaposto piè di pagina 2">
            <a:extLst>
              <a:ext uri="{FF2B5EF4-FFF2-40B4-BE49-F238E27FC236}">
                <a16:creationId xmlns:a16="http://schemas.microsoft.com/office/drawing/2014/main" id="{DC7E41FD-853D-F717-1775-E30235610CE8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650827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58984" y="497808"/>
            <a:ext cx="5713841" cy="4868609"/>
          </a:xfrm>
        </p:spPr>
        <p:txBody>
          <a:bodyPr rtlCol="0" anchor="ctr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4DC51BA7-A5A7-4A7F-A707-DBBDEA7705F3}"/>
              </a:ext>
            </a:extLst>
          </p:cNvPr>
          <p:cNvSpPr/>
          <p:nvPr userDrawn="1"/>
        </p:nvSpPr>
        <p:spPr>
          <a:xfrm>
            <a:off x="0" y="2003424"/>
            <a:ext cx="1036320" cy="18573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D23174BA-29D0-4C1A-95C9-5A86FD25E47A}"/>
              </a:ext>
            </a:extLst>
          </p:cNvPr>
          <p:cNvSpPr/>
          <p:nvPr userDrawn="1"/>
        </p:nvSpPr>
        <p:spPr>
          <a:xfrm>
            <a:off x="5458983" y="377398"/>
            <a:ext cx="571384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82620384-FC06-4245-8A4E-BD9C5C3038C1}" type="datetime1">
              <a:rPr lang="it-IT" noProof="0" smtClean="0"/>
              <a:t>17/09/2026</a:t>
            </a:fld>
            <a:endParaRPr lang="it-IT" noProof="0" dirty="0"/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6BC7DA98-7B92-4F45-80F8-1AEF72A601CF}"/>
              </a:ext>
            </a:extLst>
          </p:cNvPr>
          <p:cNvSpPr/>
          <p:nvPr userDrawn="1"/>
        </p:nvSpPr>
        <p:spPr>
          <a:xfrm>
            <a:off x="1078230" y="2003423"/>
            <a:ext cx="3576082" cy="185737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314700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DF96815B-4256-4CE0-9FCF-3A2967CF5792}"/>
              </a:ext>
            </a:extLst>
          </p:cNvPr>
          <p:cNvSpPr/>
          <p:nvPr userDrawn="1"/>
        </p:nvSpPr>
        <p:spPr>
          <a:xfrm>
            <a:off x="1092200" y="993775"/>
            <a:ext cx="1036320" cy="936626"/>
          </a:xfrm>
          <a:prstGeom prst="rect">
            <a:avLst/>
          </a:prstGeom>
          <a:solidFill>
            <a:schemeClr val="tx2">
              <a:lumMod val="20000"/>
              <a:lumOff val="80000"/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4" name="Segnaposto piè di pagina 2">
            <a:extLst>
              <a:ext uri="{FF2B5EF4-FFF2-40B4-BE49-F238E27FC236}">
                <a16:creationId xmlns:a16="http://schemas.microsoft.com/office/drawing/2014/main" id="{DB5FC7EB-9809-9909-8D31-7667D27CFE29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812829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egnaposto immagine 9">
            <a:extLst>
              <a:ext uri="{FF2B5EF4-FFF2-40B4-BE49-F238E27FC236}">
                <a16:creationId xmlns:a16="http://schemas.microsoft.com/office/drawing/2014/main" id="{4F173117-1383-4956-B947-1EA7A51D0D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654296" cy="58642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58984" y="497808"/>
            <a:ext cx="5713841" cy="4868609"/>
          </a:xfrm>
        </p:spPr>
        <p:txBody>
          <a:bodyPr rtlCol="0" anchor="ctr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997CAA8-247F-493B-9041-1EB41C0713A1}" type="datetime1">
              <a:rPr lang="it-IT" noProof="0" smtClean="0"/>
              <a:t>17/09/2026</a:t>
            </a:fld>
            <a:endParaRPr lang="it-IT" noProof="0" dirty="0"/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068833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4" name="Segnaposto piè di pagina 2">
            <a:extLst>
              <a:ext uri="{FF2B5EF4-FFF2-40B4-BE49-F238E27FC236}">
                <a16:creationId xmlns:a16="http://schemas.microsoft.com/office/drawing/2014/main" id="{F1E388EF-366D-885A-CF06-6BEFE9E1E7F6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543055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984722" y="548355"/>
            <a:ext cx="6054846" cy="634336"/>
          </a:xfrm>
        </p:spPr>
        <p:txBody>
          <a:bodyPr rtlCol="0" anchor="ctr">
            <a:noAutofit/>
          </a:bodyPr>
          <a:lstStyle>
            <a:lvl1pPr>
              <a:lnSpc>
                <a:spcPct val="90000"/>
              </a:lnSpc>
              <a:defRPr sz="36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00833" y="1611313"/>
            <a:ext cx="6072099" cy="3755104"/>
          </a:xfrm>
        </p:spPr>
        <p:txBody>
          <a:bodyPr rtlCol="0" anchor="t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ADCFC264-2C41-457A-9103-DFF5BC066DDD}" type="datetime1">
              <a:rPr lang="it-IT" noProof="0" smtClean="0"/>
              <a:t>17/09/2026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8" name="Segnaposto immagine 9">
            <a:extLst>
              <a:ext uri="{FF2B5EF4-FFF2-40B4-BE49-F238E27FC236}">
                <a16:creationId xmlns:a16="http://schemas.microsoft.com/office/drawing/2014/main" id="{4F173117-1383-4956-B947-1EA7A51D0D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654296" cy="58642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7510465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egnaposto immagine 9">
            <a:extLst>
              <a:ext uri="{FF2B5EF4-FFF2-40B4-BE49-F238E27FC236}">
                <a16:creationId xmlns:a16="http://schemas.microsoft.com/office/drawing/2014/main" id="{4F173117-1383-4956-B947-1EA7A51D0D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3541486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068577" y="880375"/>
            <a:ext cx="6054846" cy="634336"/>
          </a:xfrm>
        </p:spPr>
        <p:txBody>
          <a:bodyPr rtlCol="0" anchor="ctr">
            <a:noAutofit/>
          </a:bodyPr>
          <a:lstStyle>
            <a:lvl1pPr algn="ctr">
              <a:lnSpc>
                <a:spcPct val="90000"/>
              </a:lnSpc>
              <a:defRPr sz="3600" b="1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BFACEB1B-38C0-4995-A1E2-7B5FD48CA44A}" type="datetime1">
              <a:rPr lang="it-IT" noProof="0" smtClean="0"/>
              <a:t>17/09/2026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AF446475-024F-4C71-99D3-501468ACAD11}"/>
              </a:ext>
            </a:extLst>
          </p:cNvPr>
          <p:cNvSpPr/>
          <p:nvPr userDrawn="1"/>
        </p:nvSpPr>
        <p:spPr>
          <a:xfrm>
            <a:off x="5577840" y="0"/>
            <a:ext cx="1036320" cy="685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7676028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648F6D61-9E88-4632-A0A8-CB2E0CC5DEAF}"/>
              </a:ext>
            </a:extLst>
          </p:cNvPr>
          <p:cNvSpPr/>
          <p:nvPr userDrawn="1"/>
        </p:nvSpPr>
        <p:spPr>
          <a:xfrm>
            <a:off x="4654312" y="507333"/>
            <a:ext cx="7537688" cy="484955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rgbClr val="0037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068833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473373" y="943430"/>
            <a:ext cx="4699452" cy="3977366"/>
          </a:xfrm>
        </p:spPr>
        <p:txBody>
          <a:bodyPr rtlCol="0" anchor="ctr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FDD649FC-C7F2-4966-B125-333FD0271E55}" type="datetime1">
              <a:rPr lang="it-IT" noProof="0" smtClean="0"/>
              <a:t>17/09/2026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EF73BF96-A07C-4AAA-A37F-65151BD22A70}"/>
              </a:ext>
            </a:extLst>
          </p:cNvPr>
          <p:cNvSpPr/>
          <p:nvPr userDrawn="1"/>
        </p:nvSpPr>
        <p:spPr>
          <a:xfrm>
            <a:off x="4370251" y="2322780"/>
            <a:ext cx="1348378" cy="121866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40127715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648F6D61-9E88-4632-A0A8-CB2E0CC5DEAF}"/>
              </a:ext>
            </a:extLst>
          </p:cNvPr>
          <p:cNvSpPr/>
          <p:nvPr userDrawn="1"/>
        </p:nvSpPr>
        <p:spPr>
          <a:xfrm>
            <a:off x="4654312" y="507333"/>
            <a:ext cx="7537688" cy="48495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 userDrawn="1"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068833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518529" y="943430"/>
            <a:ext cx="4654296" cy="3977366"/>
          </a:xfrm>
        </p:spPr>
        <p:txBody>
          <a:bodyPr rtlCol="0" anchor="ctr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5350E5C9-4822-4828-86B2-BB987B39863B}" type="datetime1">
              <a:rPr lang="it-IT" noProof="0" smtClean="0"/>
              <a:t>17/09/2026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6127F28F-6C7B-471B-9839-EF88426C1976}"/>
              </a:ext>
            </a:extLst>
          </p:cNvPr>
          <p:cNvSpPr/>
          <p:nvPr userDrawn="1"/>
        </p:nvSpPr>
        <p:spPr>
          <a:xfrm>
            <a:off x="4370251" y="2322780"/>
            <a:ext cx="1348378" cy="121866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4986162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0037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3" name="Segnaposto immagine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/>
          </a:solidFill>
        </p:spPr>
        <p:txBody>
          <a:bodyPr lIns="457200" tIns="457200" rtlCol="0"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rtlCol="0" anchor="b">
            <a:noAutofit/>
          </a:bodyPr>
          <a:lstStyle>
            <a:lvl1pPr algn="ctr">
              <a:defRPr sz="4400" b="1">
                <a:solidFill>
                  <a:srgbClr val="FFFFFF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 rtlCol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5A04164A-D1F3-464B-BA5A-A4C4D8F35ADB}" type="datetime1">
              <a:rPr lang="it-IT" noProof="0" smtClean="0"/>
              <a:t>17/09/2026</a:t>
            </a:fld>
            <a:endParaRPr lang="it-IT" noProof="0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B4A4DE4A-F8EF-47D5-8C37-A9021C2BB6A3}"/>
              </a:ext>
            </a:extLst>
          </p:cNvPr>
          <p:cNvSpPr/>
          <p:nvPr userDrawn="1"/>
        </p:nvSpPr>
        <p:spPr>
          <a:xfrm>
            <a:off x="3536950" y="4535901"/>
            <a:ext cx="5118100" cy="12566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5986956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9D1554E-7EF2-44AC-BA44-70A2B54D9DB9}" type="datetime1">
              <a:rPr lang="it-IT" noProof="0" smtClean="0"/>
              <a:t>17/09/2026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5560409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1346200"/>
            <a:ext cx="2448033" cy="4530725"/>
          </a:xfrm>
        </p:spPr>
        <p:txBody>
          <a:bodyPr vert="eaVert"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1092200" y="1346200"/>
            <a:ext cx="7480300" cy="4530723"/>
          </a:xfrm>
        </p:spPr>
        <p:txBody>
          <a:bodyPr vert="eaVert" lIns="45720" tIns="0" rIns="45720" bIns="0"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C82CFE1-3316-4B70-89C0-454FCB2AAF53}" type="datetime1">
              <a:rPr lang="it-IT" noProof="0" smtClean="0"/>
              <a:t>17/09/2026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6B443CC6-CDCA-4595-ADAE-DCB961FF1A8E}"/>
              </a:ext>
            </a:extLst>
          </p:cNvPr>
          <p:cNvSpPr/>
          <p:nvPr userDrawn="1"/>
        </p:nvSpPr>
        <p:spPr>
          <a:xfrm rot="16200000">
            <a:off x="8871481" y="-146580"/>
            <a:ext cx="1036320" cy="13294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940687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arallelogramma 14">
            <a:extLst>
              <a:ext uri="{FF2B5EF4-FFF2-40B4-BE49-F238E27FC236}">
                <a16:creationId xmlns:a16="http://schemas.microsoft.com/office/drawing/2014/main" id="{D20796F3-5674-4AF5-9623-575731F82E52}"/>
              </a:ext>
            </a:extLst>
          </p:cNvPr>
          <p:cNvSpPr/>
          <p:nvPr userDrawn="1"/>
        </p:nvSpPr>
        <p:spPr>
          <a:xfrm>
            <a:off x="46672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it-IT" noProof="0" dirty="0"/>
              <a:t>Fare clic per modificare lo stile del titolo dello schema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216548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 rtl="0"/>
            <a:r>
              <a:rPr lang="it-IT" noProof="0" dirty="0"/>
              <a:t>Fare clic per modificare gli stili del testo dello schema</a:t>
            </a:r>
          </a:p>
          <a:p>
            <a:pPr lvl="1" rtl="0"/>
            <a:r>
              <a:rPr lang="it-IT" noProof="0" dirty="0"/>
              <a:t>Secondo livello</a:t>
            </a:r>
          </a:p>
          <a:p>
            <a:pPr lvl="2" rtl="0"/>
            <a:r>
              <a:rPr lang="it-IT" noProof="0" dirty="0"/>
              <a:t>Terzo livello</a:t>
            </a:r>
          </a:p>
          <a:p>
            <a:pPr lvl="3" rtl="0"/>
            <a:r>
              <a:rPr lang="it-IT" noProof="0" dirty="0"/>
              <a:t>Quarto livello</a:t>
            </a:r>
          </a:p>
          <a:p>
            <a:pPr lvl="4" rtl="0"/>
            <a:r>
              <a:rPr lang="it-IT" noProof="0" dirty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68341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2CA46E8E-89D0-493E-ABBF-B63A9C819C41}" type="datetime1">
              <a:rPr lang="it-IT" noProof="0" smtClean="0"/>
              <a:t>17/09/2026</a:t>
            </a:fld>
            <a:endParaRPr lang="it-IT" noProof="0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10375670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0F25E55C-1C16-46C6-B789-A4B2BCEF8F86}"/>
              </a:ext>
            </a:extLst>
          </p:cNvPr>
          <p:cNvSpPr/>
          <p:nvPr userDrawn="1"/>
        </p:nvSpPr>
        <p:spPr>
          <a:xfrm>
            <a:off x="0" y="1011981"/>
            <a:ext cx="1036320" cy="685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690285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18" r:id="rId2"/>
    <p:sldLayoutId id="2147483707" r:id="rId3"/>
    <p:sldLayoutId id="2147483708" r:id="rId4"/>
    <p:sldLayoutId id="2147483719" r:id="rId5"/>
    <p:sldLayoutId id="2147483709" r:id="rId6"/>
    <p:sldLayoutId id="2147483716" r:id="rId7"/>
    <p:sldLayoutId id="2147483710" r:id="rId8"/>
    <p:sldLayoutId id="2147483711" r:id="rId9"/>
    <p:sldLayoutId id="2147483712" r:id="rId10"/>
    <p:sldLayoutId id="2147483727" r:id="rId11"/>
    <p:sldLayoutId id="2147483720" r:id="rId12"/>
    <p:sldLayoutId id="2147483721" r:id="rId13"/>
    <p:sldLayoutId id="2147483725" r:id="rId14"/>
    <p:sldLayoutId id="2147483726" r:id="rId15"/>
    <p:sldLayoutId id="2147483722" r:id="rId16"/>
    <p:sldLayoutId id="2147483723" r:id="rId17"/>
    <p:sldLayoutId id="2147483715" r:id="rId18"/>
    <p:sldLayoutId id="2147483713" r:id="rId19"/>
    <p:sldLayoutId id="2147483714" r:id="rId20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 spc="-50" baseline="0">
          <a:solidFill>
            <a:schemeClr val="tx1">
              <a:lumMod val="75000"/>
              <a:lumOff val="25000"/>
            </a:schemeClr>
          </a:solidFill>
          <a:latin typeface="+mn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10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Wingdings" panose="05000000000000000000" pitchFamily="2" charset="2"/>
        <a:buChar char="§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87" userDrawn="1">
          <p15:clr>
            <a:srgbClr val="F26B43"/>
          </p15:clr>
        </p15:guide>
        <p15:guide id="2" pos="688" userDrawn="1">
          <p15:clr>
            <a:srgbClr val="F26B43"/>
          </p15:clr>
        </p15:guide>
        <p15:guide id="3" pos="7038" userDrawn="1">
          <p15:clr>
            <a:srgbClr val="F26B43"/>
          </p15:clr>
        </p15:guide>
        <p15:guide id="4" orient="horz" pos="3702" userDrawn="1">
          <p15:clr>
            <a:srgbClr val="F26B43"/>
          </p15:clr>
        </p15:guide>
        <p15:guide id="5" orient="horz" pos="406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7F1CCB64-8231-435F-87C9-78C908E393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06482" y="758952"/>
            <a:ext cx="6372808" cy="3227514"/>
          </a:xfrm>
        </p:spPr>
        <p:txBody>
          <a:bodyPr>
            <a:noAutofit/>
          </a:bodyPr>
          <a:lstStyle/>
          <a:p>
            <a:r>
              <a:rPr lang="it-IT" sz="3200" dirty="0"/>
              <a:t>STRATIFICAZIONE DEL RISCHIO DI COMPLICANZE SETTICHE ALLA DIMISSIONE IN CHIRURGIA BARIATRICA: </a:t>
            </a:r>
            <a:br>
              <a:rPr lang="it-IT" sz="3200" dirty="0"/>
            </a:br>
            <a:r>
              <a:rPr lang="it-IT" sz="3200" dirty="0"/>
              <a:t>SETTING DI UN NUOVO SCORE</a:t>
            </a:r>
          </a:p>
        </p:txBody>
      </p:sp>
      <p:sp>
        <p:nvSpPr>
          <p:cNvPr id="4" name="Sottotitolo 3">
            <a:extLst>
              <a:ext uri="{FF2B5EF4-FFF2-40B4-BE49-F238E27FC236}">
                <a16:creationId xmlns:a16="http://schemas.microsoft.com/office/drawing/2014/main" id="{91A9603A-D223-47EF-B35B-86424F3280C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it-IT" sz="2800" b="1" dirty="0"/>
              <a:t>FEDERICO </a:t>
            </a:r>
            <a:r>
              <a:rPr lang="it-IT" sz="2800" b="1" dirty="0" err="1"/>
              <a:t>mOROSO</a:t>
            </a:r>
            <a:endParaRPr lang="it-IT" sz="2800" b="1" dirty="0"/>
          </a:p>
          <a:p>
            <a:r>
              <a:rPr lang="it-IT" sz="2800" dirty="0" err="1"/>
              <a:t>padova</a:t>
            </a:r>
            <a:endParaRPr lang="it-IT" sz="2800" b="1" dirty="0"/>
          </a:p>
        </p:txBody>
      </p:sp>
    </p:spTree>
    <p:extLst>
      <p:ext uri="{BB962C8B-B14F-4D97-AF65-F5344CB8AC3E}">
        <p14:creationId xmlns:p14="http://schemas.microsoft.com/office/powerpoint/2010/main" val="471150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04;p2">
            <a:extLst>
              <a:ext uri="{FF2B5EF4-FFF2-40B4-BE49-F238E27FC236}">
                <a16:creationId xmlns:a16="http://schemas.microsoft.com/office/drawing/2014/main" id="{2D67A236-438E-FA44-EBEA-A3BAF33EC07A}"/>
              </a:ext>
            </a:extLst>
          </p:cNvPr>
          <p:cNvSpPr txBox="1">
            <a:spLocks/>
          </p:cNvSpPr>
          <p:nvPr/>
        </p:nvSpPr>
        <p:spPr>
          <a:xfrm>
            <a:off x="456000" y="663677"/>
            <a:ext cx="11736000" cy="11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Clr>
                <a:schemeClr val="dk1"/>
              </a:buClr>
              <a:buSzPts val="3600"/>
              <a:buFont typeface="Arial"/>
              <a:buNone/>
            </a:pPr>
            <a:r>
              <a:rPr lang="it-IT" dirty="0"/>
              <a:t>Background</a:t>
            </a:r>
          </a:p>
        </p:txBody>
      </p:sp>
      <p:sp>
        <p:nvSpPr>
          <p:cNvPr id="3" name="Google Shape;105;p2">
            <a:extLst>
              <a:ext uri="{FF2B5EF4-FFF2-40B4-BE49-F238E27FC236}">
                <a16:creationId xmlns:a16="http://schemas.microsoft.com/office/drawing/2014/main" id="{BCFF3B61-AF6D-814A-20E9-CF43F66F4BB3}"/>
              </a:ext>
            </a:extLst>
          </p:cNvPr>
          <p:cNvSpPr txBox="1">
            <a:spLocks/>
          </p:cNvSpPr>
          <p:nvPr/>
        </p:nvSpPr>
        <p:spPr>
          <a:xfrm>
            <a:off x="304800" y="2313781"/>
            <a:ext cx="6689557" cy="388054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spcBef>
                <a:spcPts val="0"/>
              </a:spcBef>
              <a:buSzPts val="3200"/>
              <a:buNone/>
            </a:pPr>
            <a:r>
              <a:rPr lang="it-IT" sz="2800" dirty="0">
                <a:sym typeface="Arial"/>
              </a:rPr>
              <a:t>Clinical Challenges</a:t>
            </a:r>
          </a:p>
          <a:p>
            <a:pPr marL="342900" indent="-342900">
              <a:buSzPts val="3200"/>
            </a:pPr>
            <a:r>
              <a:rPr lang="it-IT" sz="2400" dirty="0">
                <a:sym typeface="Arial"/>
              </a:rPr>
              <a:t>Chirurgia funzionale</a:t>
            </a:r>
          </a:p>
          <a:p>
            <a:pPr marL="342900" indent="-342900">
              <a:buSzPts val="3200"/>
            </a:pPr>
            <a:r>
              <a:rPr lang="it-IT" sz="2400" dirty="0">
                <a:sym typeface="Arial"/>
              </a:rPr>
              <a:t>Esame obiettivo spesso poco significativo</a:t>
            </a:r>
          </a:p>
          <a:p>
            <a:pPr marL="342900" indent="-342900">
              <a:buSzPts val="3200"/>
            </a:pPr>
            <a:r>
              <a:rPr lang="it-IT" sz="2400" dirty="0">
                <a:sym typeface="Arial"/>
              </a:rPr>
              <a:t>Elevato turnover di pazienti</a:t>
            </a:r>
          </a:p>
          <a:p>
            <a:pPr marL="342900" indent="-342900">
              <a:buSzPts val="3200"/>
            </a:pPr>
            <a:r>
              <a:rPr lang="it-IT" sz="2400" dirty="0">
                <a:sym typeface="Arial"/>
              </a:rPr>
              <a:t>Dimissione precoce</a:t>
            </a:r>
          </a:p>
          <a:p>
            <a:pPr marL="342900" indent="-342900">
              <a:buSzPts val="3200"/>
            </a:pPr>
            <a:r>
              <a:rPr lang="it-IT" sz="2400" dirty="0">
                <a:sym typeface="Arial"/>
              </a:rPr>
              <a:t>Esordio clinico  di eventuali complicanze anche dopo la dimissione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035D7A67-DFBA-6884-1146-B94EFF495B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5951" y="886304"/>
            <a:ext cx="4493273" cy="5085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22593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BB2484-3671-12FC-66D9-9D4B7A7F83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>
            <a:extLst>
              <a:ext uri="{FF2B5EF4-FFF2-40B4-BE49-F238E27FC236}">
                <a16:creationId xmlns:a16="http://schemas.microsoft.com/office/drawing/2014/main" id="{87C085B9-6FF1-35F8-FDBC-EB08990AD7A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70" b="19512"/>
          <a:stretch>
            <a:fillRect/>
          </a:stretch>
        </p:blipFill>
        <p:spPr bwMode="auto">
          <a:xfrm>
            <a:off x="3229356" y="4019402"/>
            <a:ext cx="5733288" cy="2746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Google Shape;104;p2">
            <a:extLst>
              <a:ext uri="{FF2B5EF4-FFF2-40B4-BE49-F238E27FC236}">
                <a16:creationId xmlns:a16="http://schemas.microsoft.com/office/drawing/2014/main" id="{CEB37DF7-171D-FFA7-21F9-FB9FBBA6D693}"/>
              </a:ext>
            </a:extLst>
          </p:cNvPr>
          <p:cNvSpPr txBox="1">
            <a:spLocks/>
          </p:cNvSpPr>
          <p:nvPr/>
        </p:nvSpPr>
        <p:spPr>
          <a:xfrm>
            <a:off x="456000" y="663677"/>
            <a:ext cx="11736000" cy="11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Clr>
                <a:schemeClr val="dk1"/>
              </a:buClr>
              <a:buSzPts val="3600"/>
              <a:buFont typeface="Arial"/>
              <a:buNone/>
            </a:pPr>
            <a:r>
              <a:rPr lang="it-IT" dirty="0"/>
              <a:t>Background</a:t>
            </a:r>
          </a:p>
        </p:txBody>
      </p:sp>
      <p:sp>
        <p:nvSpPr>
          <p:cNvPr id="9" name="Google Shape;105;p2">
            <a:extLst>
              <a:ext uri="{FF2B5EF4-FFF2-40B4-BE49-F238E27FC236}">
                <a16:creationId xmlns:a16="http://schemas.microsoft.com/office/drawing/2014/main" id="{37CED499-3AD7-8EC6-DB19-F6DB3E62D867}"/>
              </a:ext>
            </a:extLst>
          </p:cNvPr>
          <p:cNvSpPr txBox="1">
            <a:spLocks noGrp="1"/>
          </p:cNvSpPr>
          <p:nvPr/>
        </p:nvSpPr>
        <p:spPr>
          <a:xfrm>
            <a:off x="3893740" y="1370245"/>
            <a:ext cx="4404520" cy="6975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lnSpc>
                <a:spcPct val="150000"/>
              </a:lnSpc>
              <a:spcBef>
                <a:spcPts val="0"/>
              </a:spcBef>
              <a:spcAft>
                <a:spcPts val="200"/>
              </a:spcAft>
              <a:buClr>
                <a:schemeClr val="accent1"/>
              </a:buClr>
              <a:buSzPts val="3200"/>
              <a:buNone/>
            </a:pPr>
            <a:r>
              <a:rPr lang="it-IT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Cosa può andare storto?</a:t>
            </a: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lang="it-IT" sz="32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105;p2">
            <a:extLst>
              <a:ext uri="{FF2B5EF4-FFF2-40B4-BE49-F238E27FC236}">
                <a16:creationId xmlns:a16="http://schemas.microsoft.com/office/drawing/2014/main" id="{64FEAE3F-C5F7-EAEA-530E-F2D9758FB947}"/>
              </a:ext>
            </a:extLst>
          </p:cNvPr>
          <p:cNvSpPr txBox="1">
            <a:spLocks/>
          </p:cNvSpPr>
          <p:nvPr/>
        </p:nvSpPr>
        <p:spPr>
          <a:xfrm>
            <a:off x="7461796" y="2067824"/>
            <a:ext cx="4404520" cy="25831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lnSpc>
                <a:spcPct val="140000"/>
              </a:lnSpc>
              <a:spcBef>
                <a:spcPts val="0"/>
              </a:spcBef>
              <a:spcAft>
                <a:spcPts val="200"/>
              </a:spcAft>
              <a:buClr>
                <a:schemeClr val="accent1"/>
              </a:buClr>
              <a:buSzPts val="3200"/>
              <a:buNone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Complicanze non infettive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ts val="3200"/>
              <a:buFont typeface="Wingdings" panose="05000000000000000000" pitchFamily="2" charset="2"/>
              <a:buChar char="§"/>
            </a:pP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Emorragie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ts val="3200"/>
              <a:buFont typeface="Wingdings" panose="05000000000000000000" pitchFamily="2" charset="2"/>
              <a:buChar char="§"/>
            </a:pP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Ileo paralitico</a:t>
            </a:r>
          </a:p>
        </p:txBody>
      </p:sp>
      <p:sp>
        <p:nvSpPr>
          <p:cNvPr id="11" name="Google Shape;105;p2">
            <a:extLst>
              <a:ext uri="{FF2B5EF4-FFF2-40B4-BE49-F238E27FC236}">
                <a16:creationId xmlns:a16="http://schemas.microsoft.com/office/drawing/2014/main" id="{25E77FE3-AC92-8462-5906-F769EAF76BCA}"/>
              </a:ext>
            </a:extLst>
          </p:cNvPr>
          <p:cNvSpPr txBox="1">
            <a:spLocks/>
          </p:cNvSpPr>
          <p:nvPr/>
        </p:nvSpPr>
        <p:spPr>
          <a:xfrm>
            <a:off x="456000" y="2145694"/>
            <a:ext cx="4404520" cy="27194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lnSpc>
                <a:spcPct val="140000"/>
              </a:lnSpc>
              <a:spcBef>
                <a:spcPts val="0"/>
              </a:spcBef>
              <a:spcAft>
                <a:spcPts val="200"/>
              </a:spcAft>
              <a:buClr>
                <a:schemeClr val="accent1"/>
              </a:buClr>
              <a:buSzPts val="3200"/>
              <a:buNone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Complicanze infettive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ts val="3200"/>
              <a:buFont typeface="Wingdings" panose="05000000000000000000" pitchFamily="2" charset="2"/>
              <a:buChar char="§"/>
            </a:pP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Raccolte addominali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ts val="3200"/>
              <a:buFont typeface="Wingdings" panose="05000000000000000000" pitchFamily="2" charset="2"/>
              <a:buChar char="§"/>
            </a:pP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Fistole </a:t>
            </a:r>
          </a:p>
        </p:txBody>
      </p:sp>
    </p:spTree>
    <p:extLst>
      <p:ext uri="{BB962C8B-B14F-4D97-AF65-F5344CB8AC3E}">
        <p14:creationId xmlns:p14="http://schemas.microsoft.com/office/powerpoint/2010/main" val="30060096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0C382A-6410-80D4-3BC7-B4932E0500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A9B9ADD4-9BCE-E5E3-D2AA-5623799919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5290" y="1413751"/>
            <a:ext cx="3788146" cy="5085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Google Shape;104;p2">
            <a:extLst>
              <a:ext uri="{FF2B5EF4-FFF2-40B4-BE49-F238E27FC236}">
                <a16:creationId xmlns:a16="http://schemas.microsoft.com/office/drawing/2014/main" id="{0777783B-1523-7069-E93D-F4517E64445F}"/>
              </a:ext>
            </a:extLst>
          </p:cNvPr>
          <p:cNvSpPr txBox="1">
            <a:spLocks/>
          </p:cNvSpPr>
          <p:nvPr/>
        </p:nvSpPr>
        <p:spPr>
          <a:xfrm>
            <a:off x="456000" y="663677"/>
            <a:ext cx="11736000" cy="11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Clr>
                <a:schemeClr val="dk1"/>
              </a:buClr>
              <a:buSzPts val="3600"/>
            </a:pPr>
            <a:r>
              <a:rPr lang="it-IT" dirty="0"/>
              <a:t>Obiettivi</a:t>
            </a:r>
          </a:p>
        </p:txBody>
      </p:sp>
      <p:sp>
        <p:nvSpPr>
          <p:cNvPr id="8" name="Google Shape;105;p2">
            <a:extLst>
              <a:ext uri="{FF2B5EF4-FFF2-40B4-BE49-F238E27FC236}">
                <a16:creationId xmlns:a16="http://schemas.microsoft.com/office/drawing/2014/main" id="{FE81CC0A-BAE3-B555-0A17-CD12C79E6A58}"/>
              </a:ext>
            </a:extLst>
          </p:cNvPr>
          <p:cNvSpPr txBox="1">
            <a:spLocks noGrp="1"/>
          </p:cNvSpPr>
          <p:nvPr/>
        </p:nvSpPr>
        <p:spPr>
          <a:xfrm>
            <a:off x="456000" y="2641522"/>
            <a:ext cx="6252808" cy="2629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2900" indent="-342900">
              <a:lnSpc>
                <a:spcPct val="10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ts val="3200"/>
              <a:buFont typeface="Wingdings" panose="05000000000000000000" pitchFamily="2" charset="2"/>
              <a:buChar char="§"/>
            </a:pP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Individuazione di marker postoperatori predittivi di complicanze infettive/fistola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ts val="3200"/>
              <a:buFont typeface="Wingdings" panose="05000000000000000000" pitchFamily="2" charset="2"/>
              <a:buChar char="§"/>
            </a:pP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Costruzione di uno score basato su parametri di routine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ts val="3200"/>
              <a:buFont typeface="Wingdings" panose="05000000000000000000" pitchFamily="2" charset="2"/>
              <a:buChar char="§"/>
            </a:pP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Supportare la dimissione precoce proposta dal protocollo ERABS</a:t>
            </a: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lang="it-IT" sz="3200" dirty="0"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574119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FF2100-5F5A-244D-47BD-AAD4CEA5CC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04;p2">
            <a:extLst>
              <a:ext uri="{FF2B5EF4-FFF2-40B4-BE49-F238E27FC236}">
                <a16:creationId xmlns:a16="http://schemas.microsoft.com/office/drawing/2014/main" id="{368A775C-30FC-13D1-D8F9-1BEA284A684E}"/>
              </a:ext>
            </a:extLst>
          </p:cNvPr>
          <p:cNvSpPr txBox="1">
            <a:spLocks/>
          </p:cNvSpPr>
          <p:nvPr/>
        </p:nvSpPr>
        <p:spPr>
          <a:xfrm>
            <a:off x="456000" y="663677"/>
            <a:ext cx="11736000" cy="11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Clr>
                <a:schemeClr val="dk1"/>
              </a:buClr>
              <a:buSzPts val="3600"/>
            </a:pPr>
            <a:r>
              <a:rPr lang="it-IT" dirty="0"/>
              <a:t>Metodi</a:t>
            </a:r>
          </a:p>
        </p:txBody>
      </p:sp>
      <p:sp>
        <p:nvSpPr>
          <p:cNvPr id="19" name="Google Shape;105;p2">
            <a:extLst>
              <a:ext uri="{FF2B5EF4-FFF2-40B4-BE49-F238E27FC236}">
                <a16:creationId xmlns:a16="http://schemas.microsoft.com/office/drawing/2014/main" id="{644FBD7C-186F-24CB-C749-5C96F6F2FF1D}"/>
              </a:ext>
            </a:extLst>
          </p:cNvPr>
          <p:cNvSpPr txBox="1">
            <a:spLocks noGrp="1"/>
          </p:cNvSpPr>
          <p:nvPr/>
        </p:nvSpPr>
        <p:spPr>
          <a:xfrm>
            <a:off x="192608" y="1688337"/>
            <a:ext cx="6628194" cy="4407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2900" indent="-342900">
              <a:lnSpc>
                <a:spcPct val="11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ts val="3200"/>
              <a:buFont typeface="Wingdings" panose="05000000000000000000" pitchFamily="2" charset="2"/>
              <a:buChar char="§"/>
            </a:pPr>
            <a:r>
              <a:rPr lang="it-IT" sz="26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Studio retrospettivo, (1001 pz dal 2019 al 2022)</a:t>
            </a:r>
          </a:p>
          <a:p>
            <a:pPr marL="342900" indent="-342900">
              <a:lnSpc>
                <a:spcPct val="11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ts val="3200"/>
              <a:buFont typeface="Wingdings" panose="05000000000000000000" pitchFamily="2" charset="2"/>
              <a:buChar char="§"/>
            </a:pPr>
            <a:r>
              <a:rPr lang="it-IT" sz="26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Parametri esaminati: Età, sesso, BMI, pregressi chirurgici, pregressa chirurgia bariatrica, comorbidità, tipo di intervento, tempo operatorio, uso di rinforzi per la suturatrice, intervento associato, frequenza cardiaca, temperatura, GB, Hb e PCR in 1 e 3 GPO, eventuale insorgenza di complicanza, tipo di complicanza, GPO insorgenza complicanza, durata del ricovero</a:t>
            </a:r>
          </a:p>
          <a:p>
            <a:pPr marL="342900" indent="-342900">
              <a:lnSpc>
                <a:spcPct val="11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ts val="3200"/>
              <a:buFont typeface="Wingdings" panose="05000000000000000000" pitchFamily="2" charset="2"/>
              <a:buChar char="§"/>
            </a:pPr>
            <a:r>
              <a:rPr lang="it-IT" sz="26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Gruppi di pz: Pz non complicati, pz con complicanze generiche, Pz con complicanze settiche, Pz con fistola</a:t>
            </a: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lang="it-IT" sz="32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Freccia in giù 19">
            <a:extLst>
              <a:ext uri="{FF2B5EF4-FFF2-40B4-BE49-F238E27FC236}">
                <a16:creationId xmlns:a16="http://schemas.microsoft.com/office/drawing/2014/main" id="{8B94E150-A04F-6C74-A32C-2B41C6D0E9F4}"/>
              </a:ext>
            </a:extLst>
          </p:cNvPr>
          <p:cNvSpPr/>
          <p:nvPr/>
        </p:nvSpPr>
        <p:spPr>
          <a:xfrm>
            <a:off x="6091038" y="107004"/>
            <a:ext cx="5908354" cy="6585626"/>
          </a:xfrm>
          <a:prstGeom prst="downArrow">
            <a:avLst>
              <a:gd name="adj1" fmla="val 65384"/>
              <a:gd name="adj2" fmla="val 19607"/>
            </a:avLst>
          </a:prstGeom>
          <a:blipFill dpi="0" rotWithShape="1">
            <a:blip r:embed="rId2">
              <a:alphaModFix amt="64000"/>
            </a:blip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it-IT" dirty="0"/>
          </a:p>
        </p:txBody>
      </p:sp>
      <p:sp>
        <p:nvSpPr>
          <p:cNvPr id="21" name="CasellaDiTesto 1">
            <a:extLst>
              <a:ext uri="{FF2B5EF4-FFF2-40B4-BE49-F238E27FC236}">
                <a16:creationId xmlns:a16="http://schemas.microsoft.com/office/drawing/2014/main" id="{5461DF25-F35E-1968-4918-F31D65A60FAA}"/>
              </a:ext>
            </a:extLst>
          </p:cNvPr>
          <p:cNvSpPr txBox="1"/>
          <p:nvPr/>
        </p:nvSpPr>
        <p:spPr>
          <a:xfrm>
            <a:off x="8550545" y="506682"/>
            <a:ext cx="1002018" cy="310558"/>
          </a:xfrm>
          <a:prstGeom prst="rect">
            <a:avLst/>
          </a:prstGeom>
          <a:solidFill>
            <a:schemeClr val="tx2">
              <a:lumMod val="20000"/>
              <a:lumOff val="80000"/>
              <a:alpha val="46000"/>
            </a:schemeClr>
          </a:solidFill>
          <a:ln>
            <a:noFill/>
          </a:ln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dirty="0"/>
              <a:t>Database</a:t>
            </a:r>
          </a:p>
        </p:txBody>
      </p:sp>
      <p:sp>
        <p:nvSpPr>
          <p:cNvPr id="22" name="CasellaDiTesto 2">
            <a:extLst>
              <a:ext uri="{FF2B5EF4-FFF2-40B4-BE49-F238E27FC236}">
                <a16:creationId xmlns:a16="http://schemas.microsoft.com/office/drawing/2014/main" id="{4255D722-CE5C-DF18-BADA-C04DBFA0E212}"/>
              </a:ext>
            </a:extLst>
          </p:cNvPr>
          <p:cNvSpPr txBox="1"/>
          <p:nvPr/>
        </p:nvSpPr>
        <p:spPr>
          <a:xfrm>
            <a:off x="7683617" y="974235"/>
            <a:ext cx="2774321" cy="310557"/>
          </a:xfrm>
          <a:prstGeom prst="rect">
            <a:avLst/>
          </a:prstGeom>
          <a:solidFill>
            <a:schemeClr val="tx2">
              <a:lumMod val="20000"/>
              <a:lumOff val="80000"/>
              <a:alpha val="46000"/>
            </a:schemeClr>
          </a:solidFill>
          <a:ln>
            <a:noFill/>
          </a:ln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it-IT" dirty="0"/>
              <a:t>Regressione logistica univariata</a:t>
            </a:r>
          </a:p>
        </p:txBody>
      </p:sp>
      <p:sp>
        <p:nvSpPr>
          <p:cNvPr id="23" name="CasellaDiTesto 3">
            <a:extLst>
              <a:ext uri="{FF2B5EF4-FFF2-40B4-BE49-F238E27FC236}">
                <a16:creationId xmlns:a16="http://schemas.microsoft.com/office/drawing/2014/main" id="{8ED933A7-B26A-F69D-69B1-2DFE038F183C}"/>
              </a:ext>
            </a:extLst>
          </p:cNvPr>
          <p:cNvSpPr txBox="1"/>
          <p:nvPr/>
        </p:nvSpPr>
        <p:spPr>
          <a:xfrm>
            <a:off x="7367114" y="1471422"/>
            <a:ext cx="3373101" cy="307777"/>
          </a:xfrm>
          <a:prstGeom prst="rect">
            <a:avLst/>
          </a:prstGeom>
          <a:solidFill>
            <a:schemeClr val="tx2">
              <a:lumMod val="20000"/>
              <a:lumOff val="80000"/>
              <a:alpha val="46000"/>
            </a:schemeClr>
          </a:solidFill>
          <a:ln>
            <a:noFill/>
          </a:ln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it-IT" dirty="0"/>
              <a:t>Identificazione dei parametri significativi</a:t>
            </a:r>
          </a:p>
        </p:txBody>
      </p:sp>
      <p:sp>
        <p:nvSpPr>
          <p:cNvPr id="24" name="CasellaDiTesto 4">
            <a:extLst>
              <a:ext uri="{FF2B5EF4-FFF2-40B4-BE49-F238E27FC236}">
                <a16:creationId xmlns:a16="http://schemas.microsoft.com/office/drawing/2014/main" id="{A2251A63-CF44-B825-F490-C3DF81471BCF}"/>
              </a:ext>
            </a:extLst>
          </p:cNvPr>
          <p:cNvSpPr txBox="1"/>
          <p:nvPr/>
        </p:nvSpPr>
        <p:spPr>
          <a:xfrm>
            <a:off x="7606964" y="2038306"/>
            <a:ext cx="2876502" cy="307777"/>
          </a:xfrm>
          <a:prstGeom prst="rect">
            <a:avLst/>
          </a:prstGeom>
          <a:solidFill>
            <a:schemeClr val="tx2">
              <a:lumMod val="20000"/>
              <a:lumOff val="80000"/>
              <a:alpha val="46000"/>
            </a:schemeClr>
          </a:solidFill>
          <a:ln>
            <a:noFill/>
          </a:ln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it-IT" dirty="0"/>
              <a:t>Regressione logistica multivariata</a:t>
            </a:r>
          </a:p>
        </p:txBody>
      </p:sp>
      <p:sp>
        <p:nvSpPr>
          <p:cNvPr id="25" name="CasellaDiTesto 5">
            <a:extLst>
              <a:ext uri="{FF2B5EF4-FFF2-40B4-BE49-F238E27FC236}">
                <a16:creationId xmlns:a16="http://schemas.microsoft.com/office/drawing/2014/main" id="{60FF7D1B-4AEF-34B1-942A-CC005B8AD70A}"/>
              </a:ext>
            </a:extLst>
          </p:cNvPr>
          <p:cNvSpPr txBox="1"/>
          <p:nvPr/>
        </p:nvSpPr>
        <p:spPr>
          <a:xfrm>
            <a:off x="7438095" y="2552204"/>
            <a:ext cx="3248699" cy="307777"/>
          </a:xfrm>
          <a:prstGeom prst="rect">
            <a:avLst/>
          </a:prstGeom>
          <a:solidFill>
            <a:schemeClr val="tx2">
              <a:lumMod val="20000"/>
              <a:lumOff val="80000"/>
              <a:alpha val="46000"/>
            </a:schemeClr>
          </a:solidFill>
          <a:ln>
            <a:noFill/>
          </a:ln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it-IT" dirty="0"/>
              <a:t>Conferma della significatività statistica</a:t>
            </a:r>
          </a:p>
        </p:txBody>
      </p:sp>
      <p:sp>
        <p:nvSpPr>
          <p:cNvPr id="26" name="CasellaDiTesto 6">
            <a:extLst>
              <a:ext uri="{FF2B5EF4-FFF2-40B4-BE49-F238E27FC236}">
                <a16:creationId xmlns:a16="http://schemas.microsoft.com/office/drawing/2014/main" id="{4077ECF1-A245-E548-7393-44C40CD69B44}"/>
              </a:ext>
            </a:extLst>
          </p:cNvPr>
          <p:cNvSpPr txBox="1"/>
          <p:nvPr/>
        </p:nvSpPr>
        <p:spPr>
          <a:xfrm>
            <a:off x="7792917" y="3052417"/>
            <a:ext cx="2555719" cy="307777"/>
          </a:xfrm>
          <a:prstGeom prst="rect">
            <a:avLst/>
          </a:prstGeom>
          <a:solidFill>
            <a:schemeClr val="tx2">
              <a:lumMod val="20000"/>
              <a:lumOff val="80000"/>
              <a:alpha val="46000"/>
            </a:schemeClr>
          </a:solidFill>
          <a:ln>
            <a:noFill/>
          </a:ln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it-IT" dirty="0"/>
              <a:t>Costruzione della curva ROC</a:t>
            </a:r>
          </a:p>
        </p:txBody>
      </p:sp>
      <p:sp>
        <p:nvSpPr>
          <p:cNvPr id="27" name="CasellaDiTesto 7">
            <a:extLst>
              <a:ext uri="{FF2B5EF4-FFF2-40B4-BE49-F238E27FC236}">
                <a16:creationId xmlns:a16="http://schemas.microsoft.com/office/drawing/2014/main" id="{7BE5C2BC-C6C2-A154-DB1A-B0C53619ED93}"/>
              </a:ext>
            </a:extLst>
          </p:cNvPr>
          <p:cNvSpPr txBox="1"/>
          <p:nvPr/>
        </p:nvSpPr>
        <p:spPr>
          <a:xfrm>
            <a:off x="7945133" y="3541635"/>
            <a:ext cx="2200164" cy="307777"/>
          </a:xfrm>
          <a:prstGeom prst="rect">
            <a:avLst/>
          </a:prstGeom>
          <a:solidFill>
            <a:schemeClr val="tx2">
              <a:lumMod val="20000"/>
              <a:lumOff val="80000"/>
              <a:alpha val="46000"/>
            </a:schemeClr>
          </a:solidFill>
          <a:ln>
            <a:noFill/>
          </a:ln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it-IT" dirty="0"/>
              <a:t>Identificazione dei cutoff</a:t>
            </a:r>
          </a:p>
        </p:txBody>
      </p:sp>
      <p:sp>
        <p:nvSpPr>
          <p:cNvPr id="28" name="CasellaDiTesto 8">
            <a:extLst>
              <a:ext uri="{FF2B5EF4-FFF2-40B4-BE49-F238E27FC236}">
                <a16:creationId xmlns:a16="http://schemas.microsoft.com/office/drawing/2014/main" id="{FD6195D8-EB75-5947-551D-CA0A3193A107}"/>
              </a:ext>
            </a:extLst>
          </p:cNvPr>
          <p:cNvSpPr txBox="1"/>
          <p:nvPr/>
        </p:nvSpPr>
        <p:spPr>
          <a:xfrm>
            <a:off x="7892707" y="3952660"/>
            <a:ext cx="2305016" cy="307777"/>
          </a:xfrm>
          <a:prstGeom prst="rect">
            <a:avLst/>
          </a:prstGeom>
          <a:solidFill>
            <a:schemeClr val="tx2">
              <a:lumMod val="20000"/>
              <a:lumOff val="80000"/>
              <a:alpha val="46000"/>
            </a:schemeClr>
          </a:solidFill>
          <a:ln>
            <a:noFill/>
          </a:ln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it-IT" dirty="0"/>
              <a:t>Costruzione dello score</a:t>
            </a:r>
          </a:p>
        </p:txBody>
      </p:sp>
      <p:sp>
        <p:nvSpPr>
          <p:cNvPr id="29" name="CasellaDiTesto 9">
            <a:extLst>
              <a:ext uri="{FF2B5EF4-FFF2-40B4-BE49-F238E27FC236}">
                <a16:creationId xmlns:a16="http://schemas.microsoft.com/office/drawing/2014/main" id="{709D06F1-36D2-1132-638A-E8F1989C9A8C}"/>
              </a:ext>
            </a:extLst>
          </p:cNvPr>
          <p:cNvSpPr txBox="1"/>
          <p:nvPr/>
        </p:nvSpPr>
        <p:spPr>
          <a:xfrm>
            <a:off x="8013806" y="4441878"/>
            <a:ext cx="2089690" cy="307777"/>
          </a:xfrm>
          <a:prstGeom prst="rect">
            <a:avLst/>
          </a:prstGeom>
          <a:solidFill>
            <a:schemeClr val="tx2">
              <a:lumMod val="20000"/>
              <a:lumOff val="80000"/>
              <a:alpha val="46000"/>
            </a:schemeClr>
          </a:solidFill>
          <a:ln>
            <a:noFill/>
          </a:ln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it-IT" dirty="0"/>
              <a:t>Curva ROC dello score</a:t>
            </a:r>
          </a:p>
        </p:txBody>
      </p:sp>
      <p:sp>
        <p:nvSpPr>
          <p:cNvPr id="30" name="CasellaDiTesto 10">
            <a:extLst>
              <a:ext uri="{FF2B5EF4-FFF2-40B4-BE49-F238E27FC236}">
                <a16:creationId xmlns:a16="http://schemas.microsoft.com/office/drawing/2014/main" id="{658A013F-9D93-E875-10C6-E160B04652B8}"/>
              </a:ext>
            </a:extLst>
          </p:cNvPr>
          <p:cNvSpPr txBox="1"/>
          <p:nvPr/>
        </p:nvSpPr>
        <p:spPr>
          <a:xfrm>
            <a:off x="7533179" y="4911620"/>
            <a:ext cx="3024072" cy="307777"/>
          </a:xfrm>
          <a:prstGeom prst="rect">
            <a:avLst/>
          </a:prstGeom>
          <a:solidFill>
            <a:schemeClr val="tx2">
              <a:lumMod val="20000"/>
              <a:lumOff val="80000"/>
              <a:alpha val="46000"/>
            </a:schemeClr>
          </a:solidFill>
          <a:ln>
            <a:noFill/>
          </a:ln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it-IT" dirty="0"/>
              <a:t>Identificazione del cutoff dello score</a:t>
            </a:r>
          </a:p>
        </p:txBody>
      </p:sp>
      <p:sp>
        <p:nvSpPr>
          <p:cNvPr id="31" name="CasellaDiTesto 11">
            <a:extLst>
              <a:ext uri="{FF2B5EF4-FFF2-40B4-BE49-F238E27FC236}">
                <a16:creationId xmlns:a16="http://schemas.microsoft.com/office/drawing/2014/main" id="{CB93D1AE-3B90-EF35-F530-5BE829183D4B}"/>
              </a:ext>
            </a:extLst>
          </p:cNvPr>
          <p:cNvSpPr txBox="1"/>
          <p:nvPr/>
        </p:nvSpPr>
        <p:spPr>
          <a:xfrm>
            <a:off x="8194893" y="5334531"/>
            <a:ext cx="1735104" cy="307777"/>
          </a:xfrm>
          <a:prstGeom prst="rect">
            <a:avLst/>
          </a:prstGeom>
          <a:solidFill>
            <a:schemeClr val="tx2">
              <a:lumMod val="20000"/>
              <a:lumOff val="80000"/>
              <a:alpha val="46000"/>
            </a:schemeClr>
          </a:solidFill>
          <a:ln>
            <a:noFill/>
          </a:ln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it-IT" dirty="0"/>
              <a:t>Validazione interna</a:t>
            </a:r>
          </a:p>
        </p:txBody>
      </p:sp>
    </p:spTree>
    <p:extLst>
      <p:ext uri="{BB962C8B-B14F-4D97-AF65-F5344CB8AC3E}">
        <p14:creationId xmlns:p14="http://schemas.microsoft.com/office/powerpoint/2010/main" val="1098734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9B26BD-FFBD-758A-5504-E70A7C3593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Grafico 9">
            <a:extLst>
              <a:ext uri="{FF2B5EF4-FFF2-40B4-BE49-F238E27FC236}">
                <a16:creationId xmlns:a16="http://schemas.microsoft.com/office/drawing/2014/main" id="{6DDBDC43-C5A6-2DF2-BED1-387F73983D4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60880632"/>
              </p:ext>
            </p:extLst>
          </p:nvPr>
        </p:nvGraphicFramePr>
        <p:xfrm>
          <a:off x="0" y="721838"/>
          <a:ext cx="12192000" cy="5559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Grafico 10">
            <a:extLst>
              <a:ext uri="{FF2B5EF4-FFF2-40B4-BE49-F238E27FC236}">
                <a16:creationId xmlns:a16="http://schemas.microsoft.com/office/drawing/2014/main" id="{B064B025-9380-12BF-5EBB-3E8B853D6D5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96993442"/>
              </p:ext>
            </p:extLst>
          </p:nvPr>
        </p:nvGraphicFramePr>
        <p:xfrm>
          <a:off x="0" y="721838"/>
          <a:ext cx="12192001" cy="52852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CasellaDiTesto 7">
            <a:extLst>
              <a:ext uri="{FF2B5EF4-FFF2-40B4-BE49-F238E27FC236}">
                <a16:creationId xmlns:a16="http://schemas.microsoft.com/office/drawing/2014/main" id="{55C9697B-9FE3-2CD8-F576-407A6B2C9037}"/>
              </a:ext>
            </a:extLst>
          </p:cNvPr>
          <p:cNvSpPr txBox="1"/>
          <p:nvPr/>
        </p:nvSpPr>
        <p:spPr>
          <a:xfrm>
            <a:off x="6720840" y="1764611"/>
            <a:ext cx="380764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it-IT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Complicanze non settiche: 3,9%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it-IT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Complicanze settiche: 2,2%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it-IT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Fistole: 0,5%</a:t>
            </a:r>
          </a:p>
        </p:txBody>
      </p:sp>
      <p:sp>
        <p:nvSpPr>
          <p:cNvPr id="19" name="Google Shape;104;p2">
            <a:extLst>
              <a:ext uri="{FF2B5EF4-FFF2-40B4-BE49-F238E27FC236}">
                <a16:creationId xmlns:a16="http://schemas.microsoft.com/office/drawing/2014/main" id="{32483465-62FE-2937-C4AE-68F8417986E6}"/>
              </a:ext>
            </a:extLst>
          </p:cNvPr>
          <p:cNvSpPr txBox="1">
            <a:spLocks/>
          </p:cNvSpPr>
          <p:nvPr/>
        </p:nvSpPr>
        <p:spPr>
          <a:xfrm>
            <a:off x="228000" y="127838"/>
            <a:ext cx="11736000" cy="11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Clr>
                <a:schemeClr val="dk1"/>
              </a:buClr>
              <a:buSzPts val="3600"/>
            </a:pPr>
            <a:r>
              <a:rPr lang="it-IT" dirty="0"/>
              <a:t>Risultati</a:t>
            </a:r>
          </a:p>
        </p:txBody>
      </p:sp>
    </p:spTree>
    <p:extLst>
      <p:ext uri="{BB962C8B-B14F-4D97-AF65-F5344CB8AC3E}">
        <p14:creationId xmlns:p14="http://schemas.microsoft.com/office/powerpoint/2010/main" val="1211484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" grpId="0">
        <p:bldAsOne/>
      </p:bldGraphic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709FB3-CDD7-6E78-0686-9E0ECC8228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>
            <a:extLst>
              <a:ext uri="{FF2B5EF4-FFF2-40B4-BE49-F238E27FC236}">
                <a16:creationId xmlns:a16="http://schemas.microsoft.com/office/drawing/2014/main" id="{646810AD-3068-1DF1-3D99-E47D6FEE54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542" b="97167" l="9837" r="89882">
                        <a14:foregroundMark x1="45756" y1="3542" x2="45756" y2="6917"/>
                        <a14:foregroundMark x1="30972" y1="89542" x2="27656" y2="89042"/>
                        <a14:foregroundMark x1="25295" y1="95042" x2="34570" y2="91167"/>
                        <a14:foregroundMark x1="61046" y1="96250" x2="57673" y2="94875"/>
                        <a14:foregroundMark x1="25745" y1="97167" x2="28612" y2="95542"/>
                        <a14:foregroundMark x1="51040" y1="41167" x2="51490" y2="44167"/>
                        <a14:foregroundMark x1="52445" y1="46833" x2="52220" y2="48750"/>
                        <a14:backgroundMark x1="23609" y1="90083" x2="23609" y2="900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9768" y="1760426"/>
            <a:ext cx="4261104" cy="5752490"/>
          </a:xfrm>
          <a:prstGeom prst="rect">
            <a:avLst/>
          </a:prstGeom>
          <a:noFill/>
          <a:effectLst>
            <a:outerShdw blurRad="215900" dist="50800" dir="5400000" algn="ctr" rotWithShape="0">
              <a:schemeClr val="tx2">
                <a:lumMod val="9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Google Shape;104;p2">
            <a:extLst>
              <a:ext uri="{FF2B5EF4-FFF2-40B4-BE49-F238E27FC236}">
                <a16:creationId xmlns:a16="http://schemas.microsoft.com/office/drawing/2014/main" id="{EF6D799D-24DD-A281-5867-27717EB417FC}"/>
              </a:ext>
            </a:extLst>
          </p:cNvPr>
          <p:cNvSpPr txBox="1">
            <a:spLocks/>
          </p:cNvSpPr>
          <p:nvPr/>
        </p:nvSpPr>
        <p:spPr>
          <a:xfrm>
            <a:off x="228000" y="127838"/>
            <a:ext cx="11736000" cy="11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Clr>
                <a:schemeClr val="dk1"/>
              </a:buClr>
              <a:buSzPts val="3600"/>
            </a:pPr>
            <a:r>
              <a:rPr lang="it-IT" dirty="0"/>
              <a:t>Risultati</a:t>
            </a:r>
          </a:p>
        </p:txBody>
      </p:sp>
      <p:graphicFrame>
        <p:nvGraphicFramePr>
          <p:cNvPr id="16" name="Tabella 15">
            <a:extLst>
              <a:ext uri="{FF2B5EF4-FFF2-40B4-BE49-F238E27FC236}">
                <a16:creationId xmlns:a16="http://schemas.microsoft.com/office/drawing/2014/main" id="{A126829A-0932-24DE-F039-4CE59926E2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3111367"/>
              </p:ext>
            </p:extLst>
          </p:nvPr>
        </p:nvGraphicFramePr>
        <p:xfrm>
          <a:off x="3602533" y="2320606"/>
          <a:ext cx="8007017" cy="1108394"/>
        </p:xfrm>
        <a:graphic>
          <a:graphicData uri="http://schemas.openxmlformats.org/drawingml/2006/table">
            <a:tbl>
              <a:tblPr firstRow="1" firstCol="1" bandRow="1">
                <a:tableStyleId>{9D7B26C5-4107-4FEC-AEDC-1716B250A1EF}</a:tableStyleId>
              </a:tblPr>
              <a:tblGrid>
                <a:gridCol w="2503297">
                  <a:extLst>
                    <a:ext uri="{9D8B030D-6E8A-4147-A177-3AD203B41FA5}">
                      <a16:colId xmlns:a16="http://schemas.microsoft.com/office/drawing/2014/main" val="4021197282"/>
                    </a:ext>
                  </a:extLst>
                </a:gridCol>
                <a:gridCol w="331008">
                  <a:extLst>
                    <a:ext uri="{9D8B030D-6E8A-4147-A177-3AD203B41FA5}">
                      <a16:colId xmlns:a16="http://schemas.microsoft.com/office/drawing/2014/main" val="1955461639"/>
                    </a:ext>
                  </a:extLst>
                </a:gridCol>
                <a:gridCol w="604091">
                  <a:extLst>
                    <a:ext uri="{9D8B030D-6E8A-4147-A177-3AD203B41FA5}">
                      <a16:colId xmlns:a16="http://schemas.microsoft.com/office/drawing/2014/main" val="4153300909"/>
                    </a:ext>
                  </a:extLst>
                </a:gridCol>
                <a:gridCol w="475540">
                  <a:extLst>
                    <a:ext uri="{9D8B030D-6E8A-4147-A177-3AD203B41FA5}">
                      <a16:colId xmlns:a16="http://schemas.microsoft.com/office/drawing/2014/main" val="140758522"/>
                    </a:ext>
                  </a:extLst>
                </a:gridCol>
                <a:gridCol w="475113">
                  <a:extLst>
                    <a:ext uri="{9D8B030D-6E8A-4147-A177-3AD203B41FA5}">
                      <a16:colId xmlns:a16="http://schemas.microsoft.com/office/drawing/2014/main" val="2098896274"/>
                    </a:ext>
                  </a:extLst>
                </a:gridCol>
                <a:gridCol w="533022">
                  <a:extLst>
                    <a:ext uri="{9D8B030D-6E8A-4147-A177-3AD203B41FA5}">
                      <a16:colId xmlns:a16="http://schemas.microsoft.com/office/drawing/2014/main" val="3234347898"/>
                    </a:ext>
                  </a:extLst>
                </a:gridCol>
                <a:gridCol w="1522731">
                  <a:extLst>
                    <a:ext uri="{9D8B030D-6E8A-4147-A177-3AD203B41FA5}">
                      <a16:colId xmlns:a16="http://schemas.microsoft.com/office/drawing/2014/main" val="3378099830"/>
                    </a:ext>
                  </a:extLst>
                </a:gridCol>
                <a:gridCol w="1562215">
                  <a:extLst>
                    <a:ext uri="{9D8B030D-6E8A-4147-A177-3AD203B41FA5}">
                      <a16:colId xmlns:a16="http://schemas.microsoft.com/office/drawing/2014/main" val="1059667267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it-IT" sz="14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n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Media (g)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DS (g)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>
                          <a:effectLst/>
                        </a:rPr>
                        <a:t>Min (g)</a:t>
                      </a:r>
                      <a:endParaRPr lang="it-IT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Max (g) 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Insorte durante il ricovero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>
                          <a:effectLst/>
                        </a:rPr>
                        <a:t>Insorte dopo la dimissione</a:t>
                      </a:r>
                      <a:endParaRPr lang="it-IT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30405704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Complicanze non settiche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>
                          <a:effectLst/>
                        </a:rPr>
                        <a:t>39</a:t>
                      </a:r>
                      <a:endParaRPr lang="it-IT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>
                          <a:effectLst/>
                        </a:rPr>
                        <a:t>3,36</a:t>
                      </a:r>
                      <a:endParaRPr lang="it-IT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5,95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1,00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30,00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>
                          <a:effectLst/>
                        </a:rPr>
                        <a:t>89,74%</a:t>
                      </a:r>
                      <a:endParaRPr lang="it-IT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10,26%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267938436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>
                          <a:effectLst/>
                        </a:rPr>
                        <a:t>Complicanze settiche non fistole</a:t>
                      </a:r>
                      <a:endParaRPr lang="it-IT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>
                          <a:effectLst/>
                        </a:rPr>
                        <a:t>17</a:t>
                      </a:r>
                      <a:endParaRPr lang="it-IT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>
                          <a:effectLst/>
                        </a:rPr>
                        <a:t>8,18</a:t>
                      </a:r>
                      <a:endParaRPr lang="it-IT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>
                          <a:effectLst/>
                        </a:rPr>
                        <a:t>7,26</a:t>
                      </a:r>
                      <a:endParaRPr lang="it-IT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>
                          <a:effectLst/>
                        </a:rPr>
                        <a:t>1,00</a:t>
                      </a:r>
                      <a:endParaRPr lang="it-IT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28,00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41,18%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58,82%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92270813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Fistole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>
                          <a:effectLst/>
                        </a:rPr>
                        <a:t>5</a:t>
                      </a:r>
                      <a:endParaRPr lang="it-IT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>
                          <a:effectLst/>
                        </a:rPr>
                        <a:t>8,20</a:t>
                      </a:r>
                      <a:endParaRPr lang="it-IT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5,54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2,00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14,00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40,00%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60,00%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2185522550"/>
                  </a:ext>
                </a:extLst>
              </a:tr>
            </a:tbl>
          </a:graphicData>
        </a:graphic>
      </p:graphicFrame>
      <p:graphicFrame>
        <p:nvGraphicFramePr>
          <p:cNvPr id="18" name="Tabella 17">
            <a:extLst>
              <a:ext uri="{FF2B5EF4-FFF2-40B4-BE49-F238E27FC236}">
                <a16:creationId xmlns:a16="http://schemas.microsoft.com/office/drawing/2014/main" id="{98204054-D037-F74C-AC6B-8842E4A630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5921024"/>
              </p:ext>
            </p:extLst>
          </p:nvPr>
        </p:nvGraphicFramePr>
        <p:xfrm>
          <a:off x="3602533" y="4069874"/>
          <a:ext cx="7994309" cy="880112"/>
        </p:xfrm>
        <a:graphic>
          <a:graphicData uri="http://schemas.openxmlformats.org/drawingml/2006/table">
            <a:tbl>
              <a:tblPr firstRow="1" firstCol="1" bandRow="1">
                <a:tableStyleId>{9D7B26C5-4107-4FEC-AEDC-1716B250A1EF}</a:tableStyleId>
              </a:tblPr>
              <a:tblGrid>
                <a:gridCol w="2503297">
                  <a:extLst>
                    <a:ext uri="{9D8B030D-6E8A-4147-A177-3AD203B41FA5}">
                      <a16:colId xmlns:a16="http://schemas.microsoft.com/office/drawing/2014/main" val="2633768389"/>
                    </a:ext>
                  </a:extLst>
                </a:gridCol>
                <a:gridCol w="307383">
                  <a:extLst>
                    <a:ext uri="{9D8B030D-6E8A-4147-A177-3AD203B41FA5}">
                      <a16:colId xmlns:a16="http://schemas.microsoft.com/office/drawing/2014/main" val="3107885355"/>
                    </a:ext>
                  </a:extLst>
                </a:gridCol>
                <a:gridCol w="971753">
                  <a:extLst>
                    <a:ext uri="{9D8B030D-6E8A-4147-A177-3AD203B41FA5}">
                      <a16:colId xmlns:a16="http://schemas.microsoft.com/office/drawing/2014/main" val="1859098756"/>
                    </a:ext>
                  </a:extLst>
                </a:gridCol>
                <a:gridCol w="1052969">
                  <a:extLst>
                    <a:ext uri="{9D8B030D-6E8A-4147-A177-3AD203B41FA5}">
                      <a16:colId xmlns:a16="http://schemas.microsoft.com/office/drawing/2014/main" val="74120450"/>
                    </a:ext>
                  </a:extLst>
                </a:gridCol>
                <a:gridCol w="1052969">
                  <a:extLst>
                    <a:ext uri="{9D8B030D-6E8A-4147-A177-3AD203B41FA5}">
                      <a16:colId xmlns:a16="http://schemas.microsoft.com/office/drawing/2014/main" val="2575767906"/>
                    </a:ext>
                  </a:extLst>
                </a:gridCol>
                <a:gridCol w="1052969">
                  <a:extLst>
                    <a:ext uri="{9D8B030D-6E8A-4147-A177-3AD203B41FA5}">
                      <a16:colId xmlns:a16="http://schemas.microsoft.com/office/drawing/2014/main" val="2103818572"/>
                    </a:ext>
                  </a:extLst>
                </a:gridCol>
                <a:gridCol w="1052969">
                  <a:extLst>
                    <a:ext uri="{9D8B030D-6E8A-4147-A177-3AD203B41FA5}">
                      <a16:colId xmlns:a16="http://schemas.microsoft.com/office/drawing/2014/main" val="4259593534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Clavien dindo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>
                          <a:effectLst/>
                        </a:rPr>
                        <a:t>n</a:t>
                      </a:r>
                      <a:endParaRPr lang="it-IT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1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>
                          <a:effectLst/>
                        </a:rPr>
                        <a:t>2</a:t>
                      </a:r>
                      <a:endParaRPr lang="it-IT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>
                          <a:effectLst/>
                        </a:rPr>
                        <a:t>3 a</a:t>
                      </a:r>
                      <a:endParaRPr lang="it-IT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>
                          <a:effectLst/>
                        </a:rPr>
                        <a:t>3 b</a:t>
                      </a:r>
                      <a:endParaRPr lang="it-IT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4 a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271596662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>
                          <a:effectLst/>
                        </a:rPr>
                        <a:t>Complicanze non settiche</a:t>
                      </a:r>
                      <a:endParaRPr lang="it-IT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39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11 (28,21%)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15 (38.46%)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4 (10.26%)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>
                          <a:effectLst/>
                        </a:rPr>
                        <a:t>8 (20.51%)</a:t>
                      </a:r>
                      <a:endParaRPr lang="it-IT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1 (3.28%)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424836689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>
                          <a:effectLst/>
                        </a:rPr>
                        <a:t>Complicanze settiche non fistole</a:t>
                      </a:r>
                      <a:endParaRPr lang="it-IT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>
                          <a:effectLst/>
                        </a:rPr>
                        <a:t>17</a:t>
                      </a:r>
                      <a:endParaRPr lang="it-IT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>
                          <a:effectLst/>
                        </a:rPr>
                        <a:t>1 (5.88%)</a:t>
                      </a:r>
                      <a:endParaRPr lang="it-IT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>
                          <a:effectLst/>
                        </a:rPr>
                        <a:t>12 (70.59%)</a:t>
                      </a:r>
                      <a:endParaRPr lang="it-IT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2 (11.76%)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2 (11.76%)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>
                          <a:effectLst/>
                        </a:rPr>
                        <a:t>0</a:t>
                      </a:r>
                      <a:endParaRPr lang="it-IT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9064606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>
                          <a:effectLst/>
                        </a:rPr>
                        <a:t>Fistole</a:t>
                      </a:r>
                      <a:endParaRPr lang="it-IT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>
                          <a:effectLst/>
                        </a:rPr>
                        <a:t>5</a:t>
                      </a:r>
                      <a:endParaRPr lang="it-IT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>
                          <a:effectLst/>
                        </a:rPr>
                        <a:t>0</a:t>
                      </a:r>
                      <a:endParaRPr lang="it-IT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>
                          <a:effectLst/>
                        </a:rPr>
                        <a:t>0</a:t>
                      </a:r>
                      <a:endParaRPr lang="it-IT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>
                          <a:effectLst/>
                        </a:rPr>
                        <a:t>0</a:t>
                      </a:r>
                      <a:endParaRPr lang="it-IT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4 (80.00%)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1(20.00%)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8315943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55562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D11CE2-2FD7-F32B-9030-A571E6917D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04;p2">
            <a:extLst>
              <a:ext uri="{FF2B5EF4-FFF2-40B4-BE49-F238E27FC236}">
                <a16:creationId xmlns:a16="http://schemas.microsoft.com/office/drawing/2014/main" id="{3E98F9B6-8389-C195-B61B-48321429C503}"/>
              </a:ext>
            </a:extLst>
          </p:cNvPr>
          <p:cNvSpPr txBox="1">
            <a:spLocks/>
          </p:cNvSpPr>
          <p:nvPr/>
        </p:nvSpPr>
        <p:spPr>
          <a:xfrm>
            <a:off x="9088582" y="0"/>
            <a:ext cx="3103418" cy="11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Clr>
                <a:schemeClr val="dk1"/>
              </a:buClr>
              <a:buSzPts val="3600"/>
              <a:buFont typeface="Arial"/>
              <a:buNone/>
            </a:pPr>
            <a:r>
              <a:rPr lang="it-IT">
                <a:solidFill>
                  <a:schemeClr val="bg1"/>
                </a:solidFill>
              </a:rPr>
              <a:t>Risultati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5" name="Google Shape;104;p2">
            <a:extLst>
              <a:ext uri="{FF2B5EF4-FFF2-40B4-BE49-F238E27FC236}">
                <a16:creationId xmlns:a16="http://schemas.microsoft.com/office/drawing/2014/main" id="{3F62FB8C-9BF0-C5D2-4138-606111DBEB03}"/>
              </a:ext>
            </a:extLst>
          </p:cNvPr>
          <p:cNvSpPr txBox="1">
            <a:spLocks/>
          </p:cNvSpPr>
          <p:nvPr/>
        </p:nvSpPr>
        <p:spPr>
          <a:xfrm>
            <a:off x="228000" y="127838"/>
            <a:ext cx="11736000" cy="11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Clr>
                <a:schemeClr val="dk1"/>
              </a:buClr>
              <a:buSzPts val="3600"/>
            </a:pPr>
            <a:r>
              <a:rPr lang="it-IT" dirty="0"/>
              <a:t>Risultati</a:t>
            </a:r>
          </a:p>
        </p:txBody>
      </p:sp>
      <p:pic>
        <p:nvPicPr>
          <p:cNvPr id="7" name="table">
            <a:extLst>
              <a:ext uri="{FF2B5EF4-FFF2-40B4-BE49-F238E27FC236}">
                <a16:creationId xmlns:a16="http://schemas.microsoft.com/office/drawing/2014/main" id="{BB17B0B4-0EAF-8213-3558-157DCCA517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890526"/>
            <a:ext cx="12191999" cy="5967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217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DD9D1C-00CB-D7B2-C3DC-7804705F0A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105;p2">
            <a:extLst>
              <a:ext uri="{FF2B5EF4-FFF2-40B4-BE49-F238E27FC236}">
                <a16:creationId xmlns:a16="http://schemas.microsoft.com/office/drawing/2014/main" id="{EF8319DF-5582-CCA0-9987-81A9CC2204B8}"/>
              </a:ext>
            </a:extLst>
          </p:cNvPr>
          <p:cNvSpPr txBox="1">
            <a:spLocks noGrp="1"/>
          </p:cNvSpPr>
          <p:nvPr/>
        </p:nvSpPr>
        <p:spPr>
          <a:xfrm>
            <a:off x="313436" y="1418539"/>
            <a:ext cx="6628194" cy="3195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2900" indent="-342900"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ts val="3200"/>
              <a:buFont typeface="Wingdings" panose="05000000000000000000" pitchFamily="2" charset="2"/>
              <a:buChar char="§"/>
            </a:pP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Parametri significativi selezionati: temperatura corporea GB, PCR, Hb in 3 GPO</a:t>
            </a:r>
          </a:p>
          <a:p>
            <a:pPr marL="342900" indent="-342900"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ts val="3200"/>
              <a:buFont typeface="Wingdings" panose="05000000000000000000" pitchFamily="2" charset="2"/>
              <a:buChar char="§"/>
            </a:pP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AUC ROC combinata 0,85</a:t>
            </a:r>
          </a:p>
        </p:txBody>
      </p:sp>
      <p:pic>
        <p:nvPicPr>
          <p:cNvPr id="10" name="Picture 2" descr="ROC Curves for Comparisons">
            <a:extLst>
              <a:ext uri="{FF2B5EF4-FFF2-40B4-BE49-F238E27FC236}">
                <a16:creationId xmlns:a16="http://schemas.microsoft.com/office/drawing/2014/main" id="{60986D48-FD65-0679-AB3B-4CC3FD246C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72" t="1052" b="1898"/>
          <a:stretch>
            <a:fillRect/>
          </a:stretch>
        </p:blipFill>
        <p:spPr bwMode="auto">
          <a:xfrm>
            <a:off x="7641771" y="643812"/>
            <a:ext cx="5077154" cy="5522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Google Shape;104;p2">
            <a:extLst>
              <a:ext uri="{FF2B5EF4-FFF2-40B4-BE49-F238E27FC236}">
                <a16:creationId xmlns:a16="http://schemas.microsoft.com/office/drawing/2014/main" id="{11B6FD2F-D676-193B-936D-5011BAFA04FA}"/>
              </a:ext>
            </a:extLst>
          </p:cNvPr>
          <p:cNvSpPr txBox="1">
            <a:spLocks/>
          </p:cNvSpPr>
          <p:nvPr/>
        </p:nvSpPr>
        <p:spPr>
          <a:xfrm>
            <a:off x="228000" y="127838"/>
            <a:ext cx="11736000" cy="11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Clr>
                <a:schemeClr val="dk1"/>
              </a:buClr>
              <a:buSzPts val="3600"/>
            </a:pPr>
            <a:r>
              <a:rPr lang="it-IT" dirty="0"/>
              <a:t>Risultati</a:t>
            </a:r>
          </a:p>
        </p:txBody>
      </p:sp>
      <p:graphicFrame>
        <p:nvGraphicFramePr>
          <p:cNvPr id="14" name="Tabella 13">
            <a:extLst>
              <a:ext uri="{FF2B5EF4-FFF2-40B4-BE49-F238E27FC236}">
                <a16:creationId xmlns:a16="http://schemas.microsoft.com/office/drawing/2014/main" id="{E60B49B5-6038-05D0-62E1-D8D7260716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3019852"/>
              </p:ext>
            </p:extLst>
          </p:nvPr>
        </p:nvGraphicFramePr>
        <p:xfrm>
          <a:off x="83976" y="3267889"/>
          <a:ext cx="7417836" cy="2898078"/>
        </p:xfrm>
        <a:graphic>
          <a:graphicData uri="http://schemas.openxmlformats.org/drawingml/2006/table">
            <a:tbl>
              <a:tblPr firstRow="1" firstCol="1" bandRow="1">
                <a:tableStyleId>{9D7B26C5-4107-4FEC-AEDC-1716B250A1EF}</a:tableStyleId>
              </a:tblPr>
              <a:tblGrid>
                <a:gridCol w="895474">
                  <a:extLst>
                    <a:ext uri="{9D8B030D-6E8A-4147-A177-3AD203B41FA5}">
                      <a16:colId xmlns:a16="http://schemas.microsoft.com/office/drawing/2014/main" val="729937614"/>
                    </a:ext>
                  </a:extLst>
                </a:gridCol>
                <a:gridCol w="1401592">
                  <a:extLst>
                    <a:ext uri="{9D8B030D-6E8A-4147-A177-3AD203B41FA5}">
                      <a16:colId xmlns:a16="http://schemas.microsoft.com/office/drawing/2014/main" val="1488816654"/>
                    </a:ext>
                  </a:extLst>
                </a:gridCol>
                <a:gridCol w="1123607">
                  <a:extLst>
                    <a:ext uri="{9D8B030D-6E8A-4147-A177-3AD203B41FA5}">
                      <a16:colId xmlns:a16="http://schemas.microsoft.com/office/drawing/2014/main" val="1742974025"/>
                    </a:ext>
                  </a:extLst>
                </a:gridCol>
                <a:gridCol w="1296184">
                  <a:extLst>
                    <a:ext uri="{9D8B030D-6E8A-4147-A177-3AD203B41FA5}">
                      <a16:colId xmlns:a16="http://schemas.microsoft.com/office/drawing/2014/main" val="138432862"/>
                    </a:ext>
                  </a:extLst>
                </a:gridCol>
                <a:gridCol w="712653">
                  <a:extLst>
                    <a:ext uri="{9D8B030D-6E8A-4147-A177-3AD203B41FA5}">
                      <a16:colId xmlns:a16="http://schemas.microsoft.com/office/drawing/2014/main" val="3446443460"/>
                    </a:ext>
                  </a:extLst>
                </a:gridCol>
                <a:gridCol w="1187240">
                  <a:extLst>
                    <a:ext uri="{9D8B030D-6E8A-4147-A177-3AD203B41FA5}">
                      <a16:colId xmlns:a16="http://schemas.microsoft.com/office/drawing/2014/main" val="361738942"/>
                    </a:ext>
                  </a:extLst>
                </a:gridCol>
                <a:gridCol w="801086">
                  <a:extLst>
                    <a:ext uri="{9D8B030D-6E8A-4147-A177-3AD203B41FA5}">
                      <a16:colId xmlns:a16="http://schemas.microsoft.com/office/drawing/2014/main" val="3562118034"/>
                    </a:ext>
                  </a:extLst>
                </a:gridCol>
              </a:tblGrid>
              <a:tr h="12950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it-IT" sz="14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Univariata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 hMerge="1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it-IT" sz="11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Multivariata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 hMerge="1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it-IT" sz="11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4236361866"/>
                  </a:ext>
                </a:extLst>
              </a:tr>
              <a:tr h="4364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it-IT" sz="14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Pz non complicati </a:t>
                      </a:r>
                      <a:br>
                        <a:rPr lang="it-IT" sz="1400" dirty="0">
                          <a:effectLst/>
                        </a:rPr>
                      </a:br>
                      <a:r>
                        <a:rPr lang="it-IT" sz="1400" dirty="0">
                          <a:effectLst/>
                        </a:rPr>
                        <a:t>(gruppo 1)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Complicanze </a:t>
                      </a:r>
                      <a:br>
                        <a:rPr lang="it-IT" sz="1400" dirty="0">
                          <a:effectLst/>
                        </a:rPr>
                      </a:br>
                      <a:r>
                        <a:rPr lang="it-IT" sz="1400" dirty="0">
                          <a:effectLst/>
                        </a:rPr>
                        <a:t>settiche </a:t>
                      </a:r>
                      <a:br>
                        <a:rPr lang="it-IT" sz="1400" dirty="0">
                          <a:effectLst/>
                        </a:rPr>
                      </a:br>
                      <a:r>
                        <a:rPr lang="it-IT" sz="1400" dirty="0">
                          <a:effectLst/>
                        </a:rPr>
                        <a:t>(gruppo 3)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OR (IC 95%) 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P value 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OR (IC 95%) 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P value 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444734681"/>
                  </a:ext>
                </a:extLst>
              </a:tr>
              <a:tr h="30383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TC 3 GPO </a:t>
                      </a:r>
                      <a:br>
                        <a:rPr lang="it-IT" sz="1400" dirty="0">
                          <a:effectLst/>
                        </a:rPr>
                      </a:br>
                      <a:r>
                        <a:rPr lang="it-IT" sz="1400" dirty="0">
                          <a:effectLst/>
                        </a:rPr>
                        <a:t>(BPM)</a:t>
                      </a: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36,5 ± 0,40</a:t>
                      </a:r>
                      <a:br>
                        <a:rPr lang="it-IT" sz="1400" dirty="0">
                          <a:effectLst/>
                        </a:rPr>
                      </a:br>
                      <a:r>
                        <a:rPr lang="it-IT" sz="1400" dirty="0">
                          <a:effectLst/>
                        </a:rPr>
                        <a:t>(35,5 - 37,6)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36,9 ± 0,62</a:t>
                      </a:r>
                      <a:br>
                        <a:rPr lang="it-IT" sz="1400" dirty="0">
                          <a:effectLst/>
                        </a:rPr>
                      </a:br>
                      <a:r>
                        <a:rPr lang="it-IT" sz="1400" dirty="0">
                          <a:effectLst/>
                        </a:rPr>
                        <a:t>(36 - 38,4)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b="0" u="none" strike="noStrike" cap="none" dirty="0">
                          <a:solidFill>
                            <a:schemeClr val="dk1"/>
                          </a:solidFill>
                          <a:effectLst/>
                          <a:sym typeface="Arial"/>
                        </a:rPr>
                        <a:t>9.024</a:t>
                      </a:r>
                      <a:br>
                        <a:rPr lang="it-IT" sz="1400" b="0" u="none" strike="noStrike" cap="none" dirty="0">
                          <a:solidFill>
                            <a:schemeClr val="dk1"/>
                          </a:solidFill>
                          <a:effectLst/>
                          <a:sym typeface="Arial"/>
                        </a:rPr>
                      </a:br>
                      <a:r>
                        <a:rPr lang="it-IT" sz="1400" b="0" u="none" strike="noStrike" cap="none" dirty="0">
                          <a:solidFill>
                            <a:schemeClr val="dk1"/>
                          </a:solidFill>
                          <a:effectLst/>
                          <a:sym typeface="Arial"/>
                        </a:rPr>
                        <a:t>(3.257 - 26.617)</a:t>
                      </a:r>
                      <a:endParaRPr lang="it-IT" sz="1400" b="0" i="0" u="none" strike="noStrike" cap="none" dirty="0">
                        <a:solidFill>
                          <a:schemeClr val="dk1"/>
                        </a:solidFill>
                        <a:effectLst/>
                        <a:latin typeface="Arial"/>
                        <a:ea typeface="Times New Roman" panose="02020603050405020304" pitchFamily="18" charset="0"/>
                        <a:cs typeface="Arial"/>
                        <a:sym typeface="Arial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b="0" u="none" strike="noStrike" cap="none" dirty="0">
                          <a:solidFill>
                            <a:schemeClr val="dk1"/>
                          </a:solidFill>
                          <a:effectLst/>
                          <a:sym typeface="Arial"/>
                        </a:rPr>
                        <a:t>&lt;.0001</a:t>
                      </a:r>
                      <a:endParaRPr lang="it-IT" sz="1400" b="0" i="0" u="none" strike="noStrike" cap="none" dirty="0">
                        <a:solidFill>
                          <a:schemeClr val="dk1"/>
                        </a:solidFill>
                        <a:effectLst/>
                        <a:latin typeface="Arial"/>
                        <a:ea typeface="Times New Roman" panose="02020603050405020304" pitchFamily="18" charset="0"/>
                        <a:cs typeface="Arial"/>
                        <a:sym typeface="Arial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2,844</a:t>
                      </a:r>
                      <a:br>
                        <a:rPr lang="it-IT" sz="1400" dirty="0">
                          <a:effectLst/>
                        </a:rPr>
                      </a:br>
                      <a:r>
                        <a:rPr lang="it-IT" sz="1400" dirty="0">
                          <a:effectLst/>
                        </a:rPr>
                        <a:t>(0,985 – 8,875)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0,0533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224890915"/>
                  </a:ext>
                </a:extLst>
              </a:tr>
              <a:tr h="30383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PCR 3 GPO</a:t>
                      </a:r>
                      <a:br>
                        <a:rPr lang="it-IT" sz="1400" dirty="0">
                          <a:effectLst/>
                        </a:rPr>
                      </a:br>
                      <a:r>
                        <a:rPr lang="it-IT" sz="1400" dirty="0">
                          <a:effectLst/>
                        </a:rPr>
                        <a:t>(mg/L)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37,64 ± 30,39 </a:t>
                      </a:r>
                      <a:br>
                        <a:rPr lang="it-IT" sz="1400" dirty="0">
                          <a:effectLst/>
                        </a:rPr>
                      </a:br>
                      <a:r>
                        <a:rPr lang="it-IT" sz="1400" dirty="0">
                          <a:effectLst/>
                        </a:rPr>
                        <a:t>(1,22 - 210,7)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90,52 ± 80,25 </a:t>
                      </a:r>
                      <a:br>
                        <a:rPr lang="it-IT" sz="1400" dirty="0">
                          <a:effectLst/>
                        </a:rPr>
                      </a:br>
                      <a:r>
                        <a:rPr lang="it-IT" sz="1400" dirty="0">
                          <a:effectLst/>
                        </a:rPr>
                        <a:t>(18 - 306)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 rtl="0" fontAlgn="t">
                        <a:lnSpc>
                          <a:spcPct val="100000"/>
                        </a:lnSpc>
                        <a:buNone/>
                      </a:pPr>
                      <a:r>
                        <a:rPr lang="it-IT" sz="1400" b="0" u="none" strike="noStrike" cap="none" dirty="0">
                          <a:solidFill>
                            <a:schemeClr val="dk1"/>
                          </a:solidFill>
                          <a:effectLst/>
                          <a:sym typeface="Arial"/>
                        </a:rPr>
                        <a:t>1.021 </a:t>
                      </a:r>
                    </a:p>
                    <a:p>
                      <a:pPr algn="r" rtl="0" fontAlgn="t">
                        <a:lnSpc>
                          <a:spcPct val="100000"/>
                        </a:lnSpc>
                        <a:buNone/>
                      </a:pPr>
                      <a:r>
                        <a:rPr lang="it-IT" sz="1400" b="0" u="none" strike="noStrike" cap="none" dirty="0">
                          <a:solidFill>
                            <a:schemeClr val="dk1"/>
                          </a:solidFill>
                          <a:effectLst/>
                          <a:sym typeface="Arial"/>
                        </a:rPr>
                        <a:t>(1.013 - 1.029) </a:t>
                      </a:r>
                      <a:endParaRPr lang="it-IT" sz="1400" b="0" i="0" u="none" strike="noStrike" cap="none" dirty="0">
                        <a:solidFill>
                          <a:schemeClr val="dk1"/>
                        </a:solidFill>
                        <a:effectLst/>
                        <a:latin typeface="Arial"/>
                        <a:cs typeface="Arial"/>
                        <a:sym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b="0" u="none" strike="noStrike" cap="none" dirty="0">
                          <a:solidFill>
                            <a:schemeClr val="dk1"/>
                          </a:solidFill>
                          <a:effectLst/>
                          <a:sym typeface="Arial"/>
                        </a:rPr>
                        <a:t>&lt;.0001</a:t>
                      </a:r>
                      <a:endParaRPr lang="it-IT" sz="1400" b="0" i="0" u="none" strike="noStrike" cap="none" dirty="0">
                        <a:solidFill>
                          <a:schemeClr val="dk1"/>
                        </a:solidFill>
                        <a:effectLst/>
                        <a:latin typeface="Arial"/>
                        <a:ea typeface="Times New Roman" panose="02020603050405020304" pitchFamily="18" charset="0"/>
                        <a:cs typeface="Arial"/>
                        <a:sym typeface="Arial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1,151</a:t>
                      </a:r>
                      <a:br>
                        <a:rPr lang="it-IT" sz="1400" dirty="0">
                          <a:effectLst/>
                        </a:rPr>
                      </a:br>
                      <a:r>
                        <a:rPr lang="it-IT" sz="1400" dirty="0">
                          <a:effectLst/>
                        </a:rPr>
                        <a:t>(1,005 – 1,342)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0,0429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4168303822"/>
                  </a:ext>
                </a:extLst>
              </a:tr>
              <a:tr h="30383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GB 3 GPO </a:t>
                      </a:r>
                      <a:br>
                        <a:rPr lang="it-IT" sz="1400" dirty="0">
                          <a:effectLst/>
                        </a:rPr>
                      </a:br>
                      <a:r>
                        <a:rPr lang="it-IT" sz="1400" dirty="0">
                          <a:effectLst/>
                        </a:rPr>
                        <a:t>(10</a:t>
                      </a:r>
                      <a:r>
                        <a:rPr lang="it-IT" sz="1400" baseline="30000" dirty="0">
                          <a:effectLst/>
                        </a:rPr>
                        <a:t>3</a:t>
                      </a:r>
                      <a:r>
                        <a:rPr lang="it-IT" sz="1400" dirty="0">
                          <a:effectLst/>
                        </a:rPr>
                        <a:t>/</a:t>
                      </a:r>
                      <a:r>
                        <a:rPr lang="it-IT" sz="1400" dirty="0" err="1">
                          <a:effectLst/>
                        </a:rPr>
                        <a:t>mL</a:t>
                      </a:r>
                      <a:r>
                        <a:rPr lang="it-IT" sz="1400" dirty="0">
                          <a:effectLst/>
                        </a:rPr>
                        <a:t>)</a:t>
                      </a: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7,75 ± 2,15 </a:t>
                      </a:r>
                      <a:br>
                        <a:rPr lang="it-IT" sz="1400" dirty="0">
                          <a:effectLst/>
                        </a:rPr>
                      </a:br>
                      <a:r>
                        <a:rPr lang="it-IT" sz="1400" dirty="0">
                          <a:effectLst/>
                        </a:rPr>
                        <a:t>(3,36 - 34,31)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9,72 ± 3,58 </a:t>
                      </a:r>
                      <a:br>
                        <a:rPr lang="it-IT" sz="1400" dirty="0">
                          <a:effectLst/>
                        </a:rPr>
                      </a:br>
                      <a:r>
                        <a:rPr lang="it-IT" sz="1400" dirty="0">
                          <a:effectLst/>
                        </a:rPr>
                        <a:t>(4,95 - 18,35)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 rtl="0" fontAlgn="t">
                        <a:lnSpc>
                          <a:spcPct val="100000"/>
                        </a:lnSpc>
                        <a:buNone/>
                      </a:pPr>
                      <a:r>
                        <a:rPr lang="it-IT" sz="1400" b="0" u="none" strike="noStrike" cap="none" dirty="0">
                          <a:solidFill>
                            <a:schemeClr val="dk1"/>
                          </a:solidFill>
                          <a:effectLst/>
                          <a:sym typeface="Arial"/>
                        </a:rPr>
                        <a:t>1.228 </a:t>
                      </a:r>
                    </a:p>
                    <a:p>
                      <a:pPr algn="r" rtl="0" fontAlgn="t">
                        <a:lnSpc>
                          <a:spcPct val="100000"/>
                        </a:lnSpc>
                        <a:buNone/>
                      </a:pPr>
                      <a:r>
                        <a:rPr lang="it-IT" sz="1400" b="0" u="none" strike="noStrike" cap="none" dirty="0">
                          <a:solidFill>
                            <a:schemeClr val="dk1"/>
                          </a:solidFill>
                          <a:effectLst/>
                          <a:sym typeface="Arial"/>
                        </a:rPr>
                        <a:t>(1.085 - 1.429) </a:t>
                      </a:r>
                      <a:endParaRPr lang="it-IT" sz="1400" b="0" i="0" u="none" strike="noStrike" cap="none" dirty="0">
                        <a:solidFill>
                          <a:schemeClr val="dk1"/>
                        </a:solidFill>
                        <a:effectLst/>
                        <a:latin typeface="Arial"/>
                        <a:cs typeface="Arial"/>
                        <a:sym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t">
                        <a:lnSpc>
                          <a:spcPct val="100000"/>
                        </a:lnSpc>
                        <a:buNone/>
                      </a:pPr>
                      <a:r>
                        <a:rPr lang="it-IT" sz="1400" b="0" u="none" strike="noStrike" cap="none" dirty="0">
                          <a:solidFill>
                            <a:schemeClr val="dk1"/>
                          </a:solidFill>
                          <a:effectLst/>
                          <a:sym typeface="Arial"/>
                        </a:rPr>
                        <a:t>0.0017</a:t>
                      </a:r>
                      <a:endParaRPr lang="it-IT" sz="1400" b="0" i="0" u="none" strike="noStrike" cap="none" dirty="0">
                        <a:solidFill>
                          <a:schemeClr val="dk1"/>
                        </a:solidFill>
                        <a:effectLst/>
                        <a:latin typeface="Arial"/>
                        <a:cs typeface="Arial"/>
                        <a:sym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1,015</a:t>
                      </a:r>
                      <a:br>
                        <a:rPr lang="it-IT" sz="1400" dirty="0">
                          <a:effectLst/>
                        </a:rPr>
                      </a:br>
                      <a:r>
                        <a:rPr lang="it-IT" sz="1400" dirty="0">
                          <a:effectLst/>
                        </a:rPr>
                        <a:t>(1,005 – 1,024)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0,0032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4108784601"/>
                  </a:ext>
                </a:extLst>
              </a:tr>
              <a:tr h="30383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Hb 3 GPO </a:t>
                      </a:r>
                      <a:br>
                        <a:rPr lang="it-IT" sz="1400" dirty="0">
                          <a:effectLst/>
                        </a:rPr>
                      </a:br>
                      <a:r>
                        <a:rPr lang="it-IT" sz="1400" dirty="0">
                          <a:effectLst/>
                        </a:rPr>
                        <a:t>(mg/L)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12,98 ± 1,50 </a:t>
                      </a:r>
                      <a:br>
                        <a:rPr lang="it-IT" sz="1400" dirty="0">
                          <a:effectLst/>
                        </a:rPr>
                      </a:br>
                      <a:r>
                        <a:rPr lang="it-IT" sz="1400" dirty="0">
                          <a:effectLst/>
                        </a:rPr>
                        <a:t>(6,7 - 17,5)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11,6 ± 2,05 </a:t>
                      </a:r>
                      <a:br>
                        <a:rPr lang="it-IT" sz="1400" dirty="0">
                          <a:effectLst/>
                        </a:rPr>
                      </a:br>
                      <a:r>
                        <a:rPr lang="it-IT" sz="1400" dirty="0">
                          <a:effectLst/>
                        </a:rPr>
                        <a:t>(7,9 - 15,70)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 fontAlgn="t">
                        <a:lnSpc>
                          <a:spcPct val="100000"/>
                        </a:lnSpc>
                        <a:buNone/>
                      </a:pPr>
                      <a:r>
                        <a:rPr lang="it-IT" sz="1400" b="0" u="none" strike="noStrike" cap="none" dirty="0">
                          <a:solidFill>
                            <a:schemeClr val="dk1"/>
                          </a:solidFill>
                          <a:effectLst/>
                          <a:sym typeface="Arial"/>
                        </a:rPr>
                        <a:t>0.488 </a:t>
                      </a:r>
                    </a:p>
                    <a:p>
                      <a:pPr algn="r" fontAlgn="t">
                        <a:lnSpc>
                          <a:spcPct val="100000"/>
                        </a:lnSpc>
                        <a:buNone/>
                      </a:pPr>
                      <a:r>
                        <a:rPr lang="it-IT" sz="1400" b="0" u="none" strike="noStrike" cap="none" dirty="0">
                          <a:solidFill>
                            <a:schemeClr val="dk1"/>
                          </a:solidFill>
                          <a:effectLst/>
                          <a:sym typeface="Arial"/>
                        </a:rPr>
                        <a:t>(0.369 - 0.635)</a:t>
                      </a:r>
                      <a:endParaRPr lang="it-IT" sz="1400" b="0" i="0" u="none" strike="noStrike" cap="none" dirty="0">
                        <a:solidFill>
                          <a:schemeClr val="dk1"/>
                        </a:solidFill>
                        <a:effectLst/>
                        <a:latin typeface="Arial"/>
                        <a:cs typeface="Arial"/>
                        <a:sym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b="0" u="none" strike="noStrike" cap="none" dirty="0">
                          <a:solidFill>
                            <a:schemeClr val="dk1"/>
                          </a:solidFill>
                          <a:effectLst/>
                          <a:sym typeface="Arial"/>
                        </a:rPr>
                        <a:t>&lt;.0001</a:t>
                      </a:r>
                      <a:endParaRPr lang="it-IT" sz="1400" b="0" i="0" u="none" strike="noStrike" cap="none" dirty="0">
                        <a:solidFill>
                          <a:schemeClr val="dk1"/>
                        </a:solidFill>
                        <a:effectLst/>
                        <a:latin typeface="Arial"/>
                        <a:ea typeface="Times New Roman" panose="02020603050405020304" pitchFamily="18" charset="0"/>
                        <a:cs typeface="Arial"/>
                        <a:sym typeface="Arial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0,564</a:t>
                      </a:r>
                      <a:br>
                        <a:rPr lang="it-IT" sz="1400" dirty="0">
                          <a:effectLst/>
                        </a:rPr>
                      </a:br>
                      <a:r>
                        <a:rPr lang="it-IT" sz="1400" dirty="0">
                          <a:effectLst/>
                        </a:rPr>
                        <a:t>(0,411 – 0,766)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0,0002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5521093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983878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C46EE8-8CBD-5693-084D-18149E5A52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he SGPlot Procedure">
            <a:extLst>
              <a:ext uri="{FF2B5EF4-FFF2-40B4-BE49-F238E27FC236}">
                <a16:creationId xmlns:a16="http://schemas.microsoft.com/office/drawing/2014/main" id="{D9E67998-7652-D839-60FB-E30B83AA45E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28" t="1717" r="9650" b="6767"/>
          <a:stretch>
            <a:fillRect/>
          </a:stretch>
        </p:blipFill>
        <p:spPr bwMode="auto">
          <a:xfrm>
            <a:off x="132727" y="1577747"/>
            <a:ext cx="4701310" cy="4184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The SGPlot Procedure">
            <a:extLst>
              <a:ext uri="{FF2B5EF4-FFF2-40B4-BE49-F238E27FC236}">
                <a16:creationId xmlns:a16="http://schemas.microsoft.com/office/drawing/2014/main" id="{43B23A74-8DF7-0A06-7E5F-06634A747CD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44" t="1222" r="9241" b="382"/>
          <a:stretch>
            <a:fillRect/>
          </a:stretch>
        </p:blipFill>
        <p:spPr bwMode="auto">
          <a:xfrm>
            <a:off x="4553531" y="1550039"/>
            <a:ext cx="4621598" cy="4498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0" descr="Pagina 5 | Immagini di Pergamena cornice - Download gratuiti su Freepik">
            <a:extLst>
              <a:ext uri="{FF2B5EF4-FFF2-40B4-BE49-F238E27FC236}">
                <a16:creationId xmlns:a16="http://schemas.microsoft.com/office/drawing/2014/main" id="{7DDEB6BC-A619-64C2-F127-C663A4EB6F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89" b="436"/>
          <a:stretch>
            <a:fillRect/>
          </a:stretch>
        </p:blipFill>
        <p:spPr bwMode="auto">
          <a:xfrm>
            <a:off x="8934980" y="911123"/>
            <a:ext cx="3257020" cy="528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table">
            <a:extLst>
              <a:ext uri="{FF2B5EF4-FFF2-40B4-BE49-F238E27FC236}">
                <a16:creationId xmlns:a16="http://schemas.microsoft.com/office/drawing/2014/main" id="{1DAE0F9D-C616-69DC-92E4-DFCB49FEF3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52586" y="2122247"/>
            <a:ext cx="2031177" cy="3506672"/>
          </a:xfrm>
          <a:prstGeom prst="rect">
            <a:avLst/>
          </a:prstGeom>
        </p:spPr>
      </p:pic>
      <p:sp>
        <p:nvSpPr>
          <p:cNvPr id="12" name="Google Shape;104;p2">
            <a:extLst>
              <a:ext uri="{FF2B5EF4-FFF2-40B4-BE49-F238E27FC236}">
                <a16:creationId xmlns:a16="http://schemas.microsoft.com/office/drawing/2014/main" id="{D27EC549-B6C6-39D2-6C7B-7CC1D66192EC}"/>
              </a:ext>
            </a:extLst>
          </p:cNvPr>
          <p:cNvSpPr txBox="1">
            <a:spLocks/>
          </p:cNvSpPr>
          <p:nvPr/>
        </p:nvSpPr>
        <p:spPr>
          <a:xfrm>
            <a:off x="228000" y="127838"/>
            <a:ext cx="11736000" cy="11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Clr>
                <a:schemeClr val="dk1"/>
              </a:buClr>
              <a:buSzPts val="3600"/>
            </a:pPr>
            <a:r>
              <a:rPr lang="it-IT" dirty="0"/>
              <a:t>Risultati</a:t>
            </a:r>
          </a:p>
        </p:txBody>
      </p:sp>
    </p:spTree>
    <p:extLst>
      <p:ext uri="{BB962C8B-B14F-4D97-AF65-F5344CB8AC3E}">
        <p14:creationId xmlns:p14="http://schemas.microsoft.com/office/powerpoint/2010/main" val="2188801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0FA854-235B-12AF-5BBD-99C1344202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2" descr="The SGPlot Procedure">
            <a:extLst>
              <a:ext uri="{FF2B5EF4-FFF2-40B4-BE49-F238E27FC236}">
                <a16:creationId xmlns:a16="http://schemas.microsoft.com/office/drawing/2014/main" id="{662809BC-E6D3-540C-25A2-24211B39A71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43" t="1576" r="10620" b="5433"/>
          <a:stretch>
            <a:fillRect/>
          </a:stretch>
        </p:blipFill>
        <p:spPr bwMode="auto">
          <a:xfrm>
            <a:off x="6457807" y="1280864"/>
            <a:ext cx="4595672" cy="4204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Tabella 3">
            <a:extLst>
              <a:ext uri="{FF2B5EF4-FFF2-40B4-BE49-F238E27FC236}">
                <a16:creationId xmlns:a16="http://schemas.microsoft.com/office/drawing/2014/main" id="{42AC4D2E-D18B-50A6-C0E8-5A08D731BE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0921086"/>
              </p:ext>
            </p:extLst>
          </p:nvPr>
        </p:nvGraphicFramePr>
        <p:xfrm>
          <a:off x="6794504" y="5605419"/>
          <a:ext cx="3922277" cy="895350"/>
        </p:xfrm>
        <a:graphic>
          <a:graphicData uri="http://schemas.openxmlformats.org/drawingml/2006/table">
            <a:tbl>
              <a:tblPr/>
              <a:tblGrid>
                <a:gridCol w="983568">
                  <a:extLst>
                    <a:ext uri="{9D8B030D-6E8A-4147-A177-3AD203B41FA5}">
                      <a16:colId xmlns:a16="http://schemas.microsoft.com/office/drawing/2014/main" val="1064753607"/>
                    </a:ext>
                  </a:extLst>
                </a:gridCol>
                <a:gridCol w="611731">
                  <a:extLst>
                    <a:ext uri="{9D8B030D-6E8A-4147-A177-3AD203B41FA5}">
                      <a16:colId xmlns:a16="http://schemas.microsoft.com/office/drawing/2014/main" val="2747248027"/>
                    </a:ext>
                  </a:extLst>
                </a:gridCol>
                <a:gridCol w="815642">
                  <a:extLst>
                    <a:ext uri="{9D8B030D-6E8A-4147-A177-3AD203B41FA5}">
                      <a16:colId xmlns:a16="http://schemas.microsoft.com/office/drawing/2014/main" val="2753275475"/>
                    </a:ext>
                  </a:extLst>
                </a:gridCol>
                <a:gridCol w="755668">
                  <a:extLst>
                    <a:ext uri="{9D8B030D-6E8A-4147-A177-3AD203B41FA5}">
                      <a16:colId xmlns:a16="http://schemas.microsoft.com/office/drawing/2014/main" val="398179366"/>
                    </a:ext>
                  </a:extLst>
                </a:gridCol>
                <a:gridCol w="755668">
                  <a:extLst>
                    <a:ext uri="{9D8B030D-6E8A-4147-A177-3AD203B41FA5}">
                      <a16:colId xmlns:a16="http://schemas.microsoft.com/office/drawing/2014/main" val="4235536031"/>
                    </a:ext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it-IT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ROC Model</a:t>
                      </a:r>
                      <a:endParaRPr lang="it-IT" dirty="0">
                        <a:effectLst/>
                      </a:endParaRPr>
                    </a:p>
                  </a:txBody>
                  <a:tcPr marL="47625" marR="47625" marT="47625" marB="476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it-IT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Mann-Whitney </a:t>
                      </a:r>
                      <a:endParaRPr lang="it-IT" dirty="0">
                        <a:effectLst/>
                      </a:endParaRPr>
                    </a:p>
                  </a:txBody>
                  <a:tcPr marL="47625" marR="47625" marT="47625" marB="476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472891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t">
                        <a:buNone/>
                      </a:pPr>
                      <a:r>
                        <a:rPr lang="it-IT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Area</a:t>
                      </a:r>
                      <a:endParaRPr lang="it-IT">
                        <a:effectLst/>
                      </a:endParaRPr>
                    </a:p>
                  </a:txBody>
                  <a:tcPr marL="47625" marR="47625" marT="47625" marB="476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buNone/>
                      </a:pPr>
                      <a:r>
                        <a:rPr lang="it-IT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Standard</a:t>
                      </a:r>
                      <a:br>
                        <a:rPr lang="it-IT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it-IT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Error</a:t>
                      </a:r>
                      <a:endParaRPr lang="it-IT" dirty="0">
                        <a:effectLst/>
                      </a:endParaRPr>
                    </a:p>
                  </a:txBody>
                  <a:tcPr marL="47625" marR="47625" marT="47625" marB="476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it-IT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95% Wald</a:t>
                      </a:r>
                      <a:br>
                        <a:rPr lang="it-IT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it-IT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Confidence Limits</a:t>
                      </a:r>
                      <a:endParaRPr lang="it-IT" dirty="0">
                        <a:effectLst/>
                      </a:endParaRPr>
                    </a:p>
                  </a:txBody>
                  <a:tcPr marL="47625" marR="47625" marT="47625" marB="476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928482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it-IT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Model</a:t>
                      </a:r>
                      <a:endParaRPr lang="it-IT" dirty="0">
                        <a:effectLst/>
                      </a:endParaRPr>
                    </a:p>
                  </a:txBody>
                  <a:tcPr marL="47625" marR="47625" marT="47625" marB="476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buNone/>
                      </a:pPr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0.8131</a:t>
                      </a:r>
                      <a:endParaRPr lang="it-IT">
                        <a:effectLst/>
                      </a:endParaRPr>
                    </a:p>
                  </a:txBody>
                  <a:tcPr marL="47625" marR="47625" marT="47625" marB="476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buNone/>
                      </a:pPr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0.0423</a:t>
                      </a:r>
                      <a:endParaRPr lang="it-IT" dirty="0">
                        <a:effectLst/>
                      </a:endParaRPr>
                    </a:p>
                  </a:txBody>
                  <a:tcPr marL="47625" marR="47625" marT="47625" marB="476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buNone/>
                      </a:pPr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0.7303</a:t>
                      </a:r>
                      <a:endParaRPr lang="it-IT">
                        <a:effectLst/>
                      </a:endParaRPr>
                    </a:p>
                  </a:txBody>
                  <a:tcPr marL="47625" marR="47625" marT="47625" marB="476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buNone/>
                      </a:pPr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0.8960</a:t>
                      </a:r>
                      <a:endParaRPr lang="it-IT" dirty="0">
                        <a:effectLst/>
                      </a:endParaRPr>
                    </a:p>
                  </a:txBody>
                  <a:tcPr marL="47625" marR="47625" marT="47625" marB="476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2225642"/>
                  </a:ext>
                </a:extLst>
              </a:tr>
            </a:tbl>
          </a:graphicData>
        </a:graphic>
      </p:graphicFrame>
      <p:graphicFrame>
        <p:nvGraphicFramePr>
          <p:cNvPr id="5" name="Tabella 4">
            <a:extLst>
              <a:ext uri="{FF2B5EF4-FFF2-40B4-BE49-F238E27FC236}">
                <a16:creationId xmlns:a16="http://schemas.microsoft.com/office/drawing/2014/main" id="{8D82C688-8614-DD34-AE64-46EDCC00E3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737733"/>
              </p:ext>
            </p:extLst>
          </p:nvPr>
        </p:nvGraphicFramePr>
        <p:xfrm>
          <a:off x="455998" y="1698249"/>
          <a:ext cx="5278195" cy="2221998"/>
        </p:xfrm>
        <a:graphic>
          <a:graphicData uri="http://schemas.openxmlformats.org/drawingml/2006/table">
            <a:tbl>
              <a:tblPr firstRow="1" firstCol="1" bandRow="1">
                <a:tableStyleId>{9D7B26C5-4107-4FEC-AEDC-1716B250A1EF}</a:tableStyleId>
              </a:tblPr>
              <a:tblGrid>
                <a:gridCol w="1065325">
                  <a:extLst>
                    <a:ext uri="{9D8B030D-6E8A-4147-A177-3AD203B41FA5}">
                      <a16:colId xmlns:a16="http://schemas.microsoft.com/office/drawing/2014/main" val="2984439101"/>
                    </a:ext>
                  </a:extLst>
                </a:gridCol>
                <a:gridCol w="790290">
                  <a:extLst>
                    <a:ext uri="{9D8B030D-6E8A-4147-A177-3AD203B41FA5}">
                      <a16:colId xmlns:a16="http://schemas.microsoft.com/office/drawing/2014/main" val="546122503"/>
                    </a:ext>
                  </a:extLst>
                </a:gridCol>
                <a:gridCol w="886571">
                  <a:extLst>
                    <a:ext uri="{9D8B030D-6E8A-4147-A177-3AD203B41FA5}">
                      <a16:colId xmlns:a16="http://schemas.microsoft.com/office/drawing/2014/main" val="1891543009"/>
                    </a:ext>
                  </a:extLst>
                </a:gridCol>
                <a:gridCol w="762864">
                  <a:extLst>
                    <a:ext uri="{9D8B030D-6E8A-4147-A177-3AD203B41FA5}">
                      <a16:colId xmlns:a16="http://schemas.microsoft.com/office/drawing/2014/main" val="2728358519"/>
                    </a:ext>
                  </a:extLst>
                </a:gridCol>
                <a:gridCol w="783483">
                  <a:extLst>
                    <a:ext uri="{9D8B030D-6E8A-4147-A177-3AD203B41FA5}">
                      <a16:colId xmlns:a16="http://schemas.microsoft.com/office/drawing/2014/main" val="988031070"/>
                    </a:ext>
                  </a:extLst>
                </a:gridCol>
                <a:gridCol w="989662">
                  <a:extLst>
                    <a:ext uri="{9D8B030D-6E8A-4147-A177-3AD203B41FA5}">
                      <a16:colId xmlns:a16="http://schemas.microsoft.com/office/drawing/2014/main" val="3496110522"/>
                    </a:ext>
                  </a:extLst>
                </a:gridCol>
              </a:tblGrid>
              <a:tr h="37033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Score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>
                          <a:effectLst/>
                        </a:rPr>
                        <a:t>0 (&lt;1)</a:t>
                      </a:r>
                      <a:endParaRPr lang="it-IT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≥1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≥2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≥3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&gt;4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2069473336"/>
                  </a:ext>
                </a:extLst>
              </a:tr>
              <a:tr h="37033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Sensitivity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>
                          <a:effectLst/>
                        </a:rPr>
                        <a:t>0,00%</a:t>
                      </a:r>
                      <a:endParaRPr lang="it-IT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>
                          <a:effectLst/>
                        </a:rPr>
                        <a:t>100,00%</a:t>
                      </a:r>
                      <a:endParaRPr lang="it-IT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75,00%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>
                          <a:effectLst/>
                        </a:rPr>
                        <a:t>35,00%</a:t>
                      </a:r>
                      <a:endParaRPr lang="it-IT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>
                          <a:effectLst/>
                        </a:rPr>
                        <a:t>10,00%</a:t>
                      </a:r>
                      <a:endParaRPr lang="it-IT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445067286"/>
                  </a:ext>
                </a:extLst>
              </a:tr>
              <a:tr h="37033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b="1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Specificity</a:t>
                      </a:r>
                      <a:endParaRPr lang="it-IT" sz="1400" b="1" i="0" u="none" strike="noStrike" cap="none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>
                          <a:effectLst/>
                        </a:rPr>
                        <a:t>72,53%</a:t>
                      </a:r>
                      <a:endParaRPr lang="it-IT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>
                          <a:effectLst/>
                        </a:rPr>
                        <a:t>27,47%</a:t>
                      </a:r>
                      <a:endParaRPr lang="it-IT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75,19%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95,44%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>
                          <a:effectLst/>
                        </a:rPr>
                        <a:t>99,56%</a:t>
                      </a:r>
                      <a:endParaRPr lang="it-IT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395493673"/>
                  </a:ext>
                </a:extLst>
              </a:tr>
              <a:tr h="37033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PPV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0,00%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>
                          <a:effectLst/>
                        </a:rPr>
                        <a:t>2,98%</a:t>
                      </a:r>
                      <a:endParaRPr lang="it-IT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6,30%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>
                          <a:effectLst/>
                        </a:rPr>
                        <a:t>14,58%</a:t>
                      </a:r>
                      <a:endParaRPr lang="it-IT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33,33%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288098818"/>
                  </a:ext>
                </a:extLst>
              </a:tr>
              <a:tr h="37033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NPV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>
                          <a:effectLst/>
                        </a:rPr>
                        <a:t>97,02%</a:t>
                      </a:r>
                      <a:endParaRPr lang="it-IT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>
                          <a:effectLst/>
                        </a:rPr>
                        <a:t>100,00%</a:t>
                      </a:r>
                      <a:endParaRPr lang="it-IT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99,27%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>
                          <a:effectLst/>
                        </a:rPr>
                        <a:t>98,51%</a:t>
                      </a:r>
                      <a:endParaRPr lang="it-IT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>
                          <a:effectLst/>
                        </a:rPr>
                        <a:t>98,03%</a:t>
                      </a:r>
                      <a:endParaRPr lang="it-IT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346437779"/>
                  </a:ext>
                </a:extLst>
              </a:tr>
              <a:tr h="37033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Youden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-0,2747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0,2747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0,5019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0,3044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0,0956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429993625"/>
                  </a:ext>
                </a:extLst>
              </a:tr>
            </a:tbl>
          </a:graphicData>
        </a:graphic>
      </p:graphicFrame>
      <p:graphicFrame>
        <p:nvGraphicFramePr>
          <p:cNvPr id="6" name="Tabella 5">
            <a:extLst>
              <a:ext uri="{FF2B5EF4-FFF2-40B4-BE49-F238E27FC236}">
                <a16:creationId xmlns:a16="http://schemas.microsoft.com/office/drawing/2014/main" id="{D482CF7A-C9B5-B830-D9FE-7B0F8465E5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3742752"/>
              </p:ext>
            </p:extLst>
          </p:nvPr>
        </p:nvGraphicFramePr>
        <p:xfrm>
          <a:off x="455999" y="4221804"/>
          <a:ext cx="5278194" cy="1983072"/>
        </p:xfrm>
        <a:graphic>
          <a:graphicData uri="http://schemas.openxmlformats.org/drawingml/2006/table">
            <a:tbl>
              <a:tblPr firstRow="1" firstCol="1" bandRow="1">
                <a:tableStyleId>{9D7B26C5-4107-4FEC-AEDC-1716B250A1EF}</a:tableStyleId>
              </a:tblPr>
              <a:tblGrid>
                <a:gridCol w="1037970">
                  <a:extLst>
                    <a:ext uri="{9D8B030D-6E8A-4147-A177-3AD203B41FA5}">
                      <a16:colId xmlns:a16="http://schemas.microsoft.com/office/drawing/2014/main" val="298377405"/>
                    </a:ext>
                  </a:extLst>
                </a:gridCol>
                <a:gridCol w="1060056">
                  <a:extLst>
                    <a:ext uri="{9D8B030D-6E8A-4147-A177-3AD203B41FA5}">
                      <a16:colId xmlns:a16="http://schemas.microsoft.com/office/drawing/2014/main" val="927065365"/>
                    </a:ext>
                  </a:extLst>
                </a:gridCol>
                <a:gridCol w="1060056">
                  <a:extLst>
                    <a:ext uri="{9D8B030D-6E8A-4147-A177-3AD203B41FA5}">
                      <a16:colId xmlns:a16="http://schemas.microsoft.com/office/drawing/2014/main" val="3364724082"/>
                    </a:ext>
                  </a:extLst>
                </a:gridCol>
                <a:gridCol w="1060056">
                  <a:extLst>
                    <a:ext uri="{9D8B030D-6E8A-4147-A177-3AD203B41FA5}">
                      <a16:colId xmlns:a16="http://schemas.microsoft.com/office/drawing/2014/main" val="1895339565"/>
                    </a:ext>
                  </a:extLst>
                </a:gridCol>
                <a:gridCol w="1060056">
                  <a:extLst>
                    <a:ext uri="{9D8B030D-6E8A-4147-A177-3AD203B41FA5}">
                      <a16:colId xmlns:a16="http://schemas.microsoft.com/office/drawing/2014/main" val="3011733096"/>
                    </a:ext>
                  </a:extLst>
                </a:gridCol>
              </a:tblGrid>
              <a:tr h="33051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>
                          <a:effectLst/>
                        </a:rPr>
                        <a:t>TC &gt;37</a:t>
                      </a:r>
                      <a:endParaRPr lang="it-IT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>
                          <a:effectLst/>
                        </a:rPr>
                        <a:t>PCR&gt;56</a:t>
                      </a:r>
                      <a:endParaRPr lang="it-IT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>
                          <a:effectLst/>
                        </a:rPr>
                        <a:t>GB&gt;11</a:t>
                      </a:r>
                      <a:endParaRPr lang="it-IT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Hb&lt;13.3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2923797265"/>
                  </a:ext>
                </a:extLst>
              </a:tr>
              <a:tr h="33051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Sensitivity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>
                          <a:effectLst/>
                        </a:rPr>
                        <a:t>40,00%</a:t>
                      </a:r>
                      <a:endParaRPr lang="it-IT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>
                          <a:effectLst/>
                        </a:rPr>
                        <a:t>60,00%</a:t>
                      </a:r>
                      <a:endParaRPr lang="it-IT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>
                          <a:effectLst/>
                        </a:rPr>
                        <a:t>30,00%</a:t>
                      </a:r>
                      <a:endParaRPr lang="it-IT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>
                          <a:effectLst/>
                        </a:rPr>
                        <a:t>90,00%</a:t>
                      </a:r>
                      <a:endParaRPr lang="it-IT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2831983546"/>
                  </a:ext>
                </a:extLst>
              </a:tr>
              <a:tr h="33051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b="1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Specificity</a:t>
                      </a:r>
                      <a:endParaRPr lang="it-IT" sz="1400" b="1" i="0" u="none" strike="noStrike" cap="none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>
                          <a:effectLst/>
                        </a:rPr>
                        <a:t>84,98%</a:t>
                      </a:r>
                      <a:endParaRPr lang="it-IT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>
                          <a:effectLst/>
                        </a:rPr>
                        <a:t>79,42%</a:t>
                      </a:r>
                      <a:endParaRPr lang="it-IT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93,66%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>
                          <a:effectLst/>
                        </a:rPr>
                        <a:t>39,60%</a:t>
                      </a:r>
                      <a:endParaRPr lang="it-IT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615632499"/>
                  </a:ext>
                </a:extLst>
              </a:tr>
              <a:tr h="33051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PPV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5,59%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>
                          <a:effectLst/>
                        </a:rPr>
                        <a:t>6,09%</a:t>
                      </a:r>
                      <a:endParaRPr lang="it-IT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>
                          <a:effectLst/>
                        </a:rPr>
                        <a:t>9,52%</a:t>
                      </a:r>
                      <a:endParaRPr lang="it-IT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>
                          <a:effectLst/>
                        </a:rPr>
                        <a:t>3,21%</a:t>
                      </a:r>
                      <a:endParaRPr lang="it-IT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132043426"/>
                  </a:ext>
                </a:extLst>
              </a:tr>
              <a:tr h="33051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NPV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98,45%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>
                          <a:effectLst/>
                        </a:rPr>
                        <a:t>98,89%</a:t>
                      </a:r>
                      <a:endParaRPr lang="it-IT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>
                          <a:effectLst/>
                        </a:rPr>
                        <a:t>98,36%</a:t>
                      </a:r>
                      <a:endParaRPr lang="it-IT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>
                          <a:effectLst/>
                        </a:rPr>
                        <a:t>99,44%</a:t>
                      </a:r>
                      <a:endParaRPr lang="it-IT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839304334"/>
                  </a:ext>
                </a:extLst>
              </a:tr>
              <a:tr h="33051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Youden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0,249833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0,394216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0,236596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0,295996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86778580"/>
                  </a:ext>
                </a:extLst>
              </a:tr>
            </a:tbl>
          </a:graphicData>
        </a:graphic>
      </p:graphicFrame>
      <p:sp>
        <p:nvSpPr>
          <p:cNvPr id="7" name="Ovale 6">
            <a:extLst>
              <a:ext uri="{FF2B5EF4-FFF2-40B4-BE49-F238E27FC236}">
                <a16:creationId xmlns:a16="http://schemas.microsoft.com/office/drawing/2014/main" id="{75BA8438-7A4F-60C1-0314-3E2401773680}"/>
              </a:ext>
            </a:extLst>
          </p:cNvPr>
          <p:cNvSpPr/>
          <p:nvPr/>
        </p:nvSpPr>
        <p:spPr>
          <a:xfrm>
            <a:off x="4036984" y="4974535"/>
            <a:ext cx="640080" cy="29260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Ovale 7">
            <a:extLst>
              <a:ext uri="{FF2B5EF4-FFF2-40B4-BE49-F238E27FC236}">
                <a16:creationId xmlns:a16="http://schemas.microsoft.com/office/drawing/2014/main" id="{CA846BDC-6326-BF38-646D-891BFCA83316}"/>
              </a:ext>
            </a:extLst>
          </p:cNvPr>
          <p:cNvSpPr/>
          <p:nvPr/>
        </p:nvSpPr>
        <p:spPr>
          <a:xfrm>
            <a:off x="3190672" y="1819073"/>
            <a:ext cx="1060313" cy="222199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Ovale 8">
            <a:extLst>
              <a:ext uri="{FF2B5EF4-FFF2-40B4-BE49-F238E27FC236}">
                <a16:creationId xmlns:a16="http://schemas.microsoft.com/office/drawing/2014/main" id="{A4BB5293-8549-D002-222B-212DFD9478DE}"/>
              </a:ext>
            </a:extLst>
          </p:cNvPr>
          <p:cNvSpPr/>
          <p:nvPr/>
        </p:nvSpPr>
        <p:spPr>
          <a:xfrm>
            <a:off x="5094113" y="4641066"/>
            <a:ext cx="640080" cy="29260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Ovale 9">
            <a:extLst>
              <a:ext uri="{FF2B5EF4-FFF2-40B4-BE49-F238E27FC236}">
                <a16:creationId xmlns:a16="http://schemas.microsoft.com/office/drawing/2014/main" id="{FE0DC354-1586-110E-7BC3-D9CC6DDF764D}"/>
              </a:ext>
            </a:extLst>
          </p:cNvPr>
          <p:cNvSpPr/>
          <p:nvPr/>
        </p:nvSpPr>
        <p:spPr>
          <a:xfrm>
            <a:off x="4074347" y="5303866"/>
            <a:ext cx="640080" cy="29260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Ovale 10">
            <a:extLst>
              <a:ext uri="{FF2B5EF4-FFF2-40B4-BE49-F238E27FC236}">
                <a16:creationId xmlns:a16="http://schemas.microsoft.com/office/drawing/2014/main" id="{C22D0C50-DBEB-4DD1-79F7-2969E19FEC22}"/>
              </a:ext>
            </a:extLst>
          </p:cNvPr>
          <p:cNvSpPr/>
          <p:nvPr/>
        </p:nvSpPr>
        <p:spPr>
          <a:xfrm>
            <a:off x="5094113" y="5638325"/>
            <a:ext cx="640080" cy="29260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Ovale 11">
            <a:extLst>
              <a:ext uri="{FF2B5EF4-FFF2-40B4-BE49-F238E27FC236}">
                <a16:creationId xmlns:a16="http://schemas.microsoft.com/office/drawing/2014/main" id="{9C45FE71-A39B-69FA-0942-C90462494EF0}"/>
              </a:ext>
            </a:extLst>
          </p:cNvPr>
          <p:cNvSpPr/>
          <p:nvPr/>
        </p:nvSpPr>
        <p:spPr>
          <a:xfrm>
            <a:off x="2912761" y="5970038"/>
            <a:ext cx="815849" cy="29260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6" name="Google Shape;104;p2">
            <a:extLst>
              <a:ext uri="{FF2B5EF4-FFF2-40B4-BE49-F238E27FC236}">
                <a16:creationId xmlns:a16="http://schemas.microsoft.com/office/drawing/2014/main" id="{BBC6C0D3-D937-01F7-52DA-FF949B9F1BFE}"/>
              </a:ext>
            </a:extLst>
          </p:cNvPr>
          <p:cNvSpPr txBox="1">
            <a:spLocks/>
          </p:cNvSpPr>
          <p:nvPr/>
        </p:nvSpPr>
        <p:spPr>
          <a:xfrm>
            <a:off x="228000" y="127838"/>
            <a:ext cx="11736000" cy="11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Clr>
                <a:schemeClr val="dk1"/>
              </a:buClr>
              <a:buSzPts val="3600"/>
            </a:pPr>
            <a:r>
              <a:rPr lang="it-IT" dirty="0"/>
              <a:t>Risultati</a:t>
            </a:r>
          </a:p>
        </p:txBody>
      </p:sp>
    </p:spTree>
    <p:extLst>
      <p:ext uri="{BB962C8B-B14F-4D97-AF65-F5344CB8AC3E}">
        <p14:creationId xmlns:p14="http://schemas.microsoft.com/office/powerpoint/2010/main" val="1885920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DCD9BF-9636-4E1C-DB87-51FCD64100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>
            <a:extLst>
              <a:ext uri="{FF2B5EF4-FFF2-40B4-BE49-F238E27FC236}">
                <a16:creationId xmlns:a16="http://schemas.microsoft.com/office/drawing/2014/main" id="{1F2D3094-15E3-29FA-8E38-47D0A786DA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6129" y="1496788"/>
            <a:ext cx="4270162" cy="4936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0" name="Tabella 29">
            <a:extLst>
              <a:ext uri="{FF2B5EF4-FFF2-40B4-BE49-F238E27FC236}">
                <a16:creationId xmlns:a16="http://schemas.microsoft.com/office/drawing/2014/main" id="{CD1A5477-A046-DE96-56CB-66722A8CE9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4281498"/>
              </p:ext>
            </p:extLst>
          </p:nvPr>
        </p:nvGraphicFramePr>
        <p:xfrm>
          <a:off x="456002" y="1627073"/>
          <a:ext cx="6051803" cy="2641352"/>
        </p:xfrm>
        <a:graphic>
          <a:graphicData uri="http://schemas.openxmlformats.org/drawingml/2006/table">
            <a:tbl>
              <a:tblPr firstRow="1" firstCol="1" bandRow="1">
                <a:tableStyleId>{E8B1032C-EA38-4F05-BA0D-38AFFFC7BED3}</a:tableStyleId>
              </a:tblPr>
              <a:tblGrid>
                <a:gridCol w="3334751">
                  <a:extLst>
                    <a:ext uri="{9D8B030D-6E8A-4147-A177-3AD203B41FA5}">
                      <a16:colId xmlns:a16="http://schemas.microsoft.com/office/drawing/2014/main" val="4191234618"/>
                    </a:ext>
                  </a:extLst>
                </a:gridCol>
                <a:gridCol w="452842">
                  <a:extLst>
                    <a:ext uri="{9D8B030D-6E8A-4147-A177-3AD203B41FA5}">
                      <a16:colId xmlns:a16="http://schemas.microsoft.com/office/drawing/2014/main" val="562295013"/>
                    </a:ext>
                  </a:extLst>
                </a:gridCol>
                <a:gridCol w="452842">
                  <a:extLst>
                    <a:ext uri="{9D8B030D-6E8A-4147-A177-3AD203B41FA5}">
                      <a16:colId xmlns:a16="http://schemas.microsoft.com/office/drawing/2014/main" val="1469931234"/>
                    </a:ext>
                  </a:extLst>
                </a:gridCol>
                <a:gridCol w="452842">
                  <a:extLst>
                    <a:ext uri="{9D8B030D-6E8A-4147-A177-3AD203B41FA5}">
                      <a16:colId xmlns:a16="http://schemas.microsoft.com/office/drawing/2014/main" val="858451346"/>
                    </a:ext>
                  </a:extLst>
                </a:gridCol>
                <a:gridCol w="452842">
                  <a:extLst>
                    <a:ext uri="{9D8B030D-6E8A-4147-A177-3AD203B41FA5}">
                      <a16:colId xmlns:a16="http://schemas.microsoft.com/office/drawing/2014/main" val="1012736890"/>
                    </a:ext>
                  </a:extLst>
                </a:gridCol>
                <a:gridCol w="452842">
                  <a:extLst>
                    <a:ext uri="{9D8B030D-6E8A-4147-A177-3AD203B41FA5}">
                      <a16:colId xmlns:a16="http://schemas.microsoft.com/office/drawing/2014/main" val="3466959583"/>
                    </a:ext>
                  </a:extLst>
                </a:gridCol>
                <a:gridCol w="452842">
                  <a:extLst>
                    <a:ext uri="{9D8B030D-6E8A-4147-A177-3AD203B41FA5}">
                      <a16:colId xmlns:a16="http://schemas.microsoft.com/office/drawing/2014/main" val="1404396634"/>
                    </a:ext>
                  </a:extLst>
                </a:gridCol>
              </a:tblGrid>
              <a:tr h="210436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 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gridSpan="3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>
                          <a:effectLst/>
                        </a:rPr>
                        <a:t>WBC 3 GPO &gt; 11</a:t>
                      </a:r>
                      <a:endParaRPr lang="it-IT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PCR 3 GPO &gt; 56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7176572"/>
                  </a:ext>
                </a:extLst>
              </a:tr>
              <a:tr h="14058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tot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>
                          <a:effectLst/>
                        </a:rPr>
                        <a:t>0</a:t>
                      </a:r>
                      <a:endParaRPr lang="it-IT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>
                          <a:effectLst/>
                        </a:rPr>
                        <a:t>1</a:t>
                      </a:r>
                      <a:endParaRPr lang="it-IT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>
                          <a:effectLst/>
                        </a:rPr>
                        <a:t>tot</a:t>
                      </a:r>
                      <a:endParaRPr lang="it-IT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>
                          <a:effectLst/>
                        </a:rPr>
                        <a:t>0</a:t>
                      </a:r>
                      <a:endParaRPr lang="it-IT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>
                          <a:effectLst/>
                        </a:rPr>
                        <a:t>1</a:t>
                      </a:r>
                      <a:endParaRPr lang="it-IT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307479694"/>
                  </a:ext>
                </a:extLst>
              </a:tr>
              <a:tr h="1402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Settiche durante il ricovero 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7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4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>
                          <a:effectLst/>
                        </a:rPr>
                        <a:t>3</a:t>
                      </a:r>
                      <a:endParaRPr lang="it-IT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>
                          <a:effectLst/>
                        </a:rPr>
                        <a:t>7</a:t>
                      </a:r>
                      <a:endParaRPr lang="it-IT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>
                          <a:effectLst/>
                        </a:rPr>
                        <a:t>1</a:t>
                      </a:r>
                      <a:endParaRPr lang="it-IT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>
                          <a:effectLst/>
                        </a:rPr>
                        <a:t>6</a:t>
                      </a:r>
                      <a:endParaRPr lang="it-IT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599457513"/>
                  </a:ext>
                </a:extLst>
              </a:tr>
              <a:tr h="1402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Settiche post dimissione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>
                          <a:effectLst/>
                        </a:rPr>
                        <a:t>13</a:t>
                      </a:r>
                      <a:endParaRPr lang="it-IT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10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3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13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7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6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958784491"/>
                  </a:ext>
                </a:extLst>
              </a:tr>
              <a:tr h="1402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Fistole durante il ricovero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1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1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0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1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0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>
                          <a:effectLst/>
                        </a:rPr>
                        <a:t>1</a:t>
                      </a:r>
                      <a:endParaRPr lang="it-IT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568364977"/>
                  </a:ext>
                </a:extLst>
              </a:tr>
              <a:tr h="1402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>
                          <a:effectLst/>
                        </a:rPr>
                        <a:t>Fistole post dimissione</a:t>
                      </a:r>
                      <a:endParaRPr lang="it-IT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3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>
                          <a:effectLst/>
                        </a:rPr>
                        <a:t>3</a:t>
                      </a:r>
                      <a:endParaRPr lang="it-IT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0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>
                          <a:effectLst/>
                        </a:rPr>
                        <a:t>3</a:t>
                      </a:r>
                      <a:endParaRPr lang="it-IT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2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1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980194426"/>
                  </a:ext>
                </a:extLst>
              </a:tr>
              <a:tr h="140264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 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gridSpan="3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b="1" u="none" strike="noStrike" cap="none" dirty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TC 3GPO &gt; 37</a:t>
                      </a:r>
                      <a:endParaRPr lang="it-IT" sz="1400" b="1" i="0" u="none" strike="noStrike" cap="none" dirty="0">
                        <a:solidFill>
                          <a:schemeClr val="tx1"/>
                        </a:solidFill>
                        <a:effectLst/>
                        <a:latin typeface="Arial"/>
                        <a:ea typeface="Times New Roman" panose="02020603050405020304" pitchFamily="18" charset="0"/>
                        <a:cs typeface="Arial"/>
                        <a:sym typeface="Arial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b="1" u="none" strike="noStrike" cap="none" dirty="0" err="1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Hb</a:t>
                      </a:r>
                      <a:r>
                        <a:rPr lang="it-IT" sz="1400" b="1" u="none" strike="noStrike" cap="none" dirty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 3 GPO &lt; 13,3</a:t>
                      </a:r>
                      <a:endParaRPr lang="it-IT" sz="1400" b="1" i="0" u="none" strike="noStrike" cap="none" dirty="0">
                        <a:solidFill>
                          <a:schemeClr val="tx1"/>
                        </a:solidFill>
                        <a:effectLst/>
                        <a:latin typeface="Arial"/>
                        <a:ea typeface="Times New Roman" panose="02020603050405020304" pitchFamily="18" charset="0"/>
                        <a:cs typeface="Arial"/>
                        <a:sym typeface="Arial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2412351"/>
                  </a:ext>
                </a:extLst>
              </a:tr>
              <a:tr h="14058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>
                          <a:effectLst/>
                        </a:rPr>
                        <a:t>tot</a:t>
                      </a:r>
                      <a:endParaRPr lang="it-IT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>
                          <a:effectLst/>
                        </a:rPr>
                        <a:t>0</a:t>
                      </a:r>
                      <a:endParaRPr lang="it-IT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>
                          <a:effectLst/>
                        </a:rPr>
                        <a:t>1</a:t>
                      </a:r>
                      <a:endParaRPr lang="it-IT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>
                          <a:effectLst/>
                        </a:rPr>
                        <a:t>tot</a:t>
                      </a:r>
                      <a:endParaRPr lang="it-IT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>
                          <a:effectLst/>
                        </a:rPr>
                        <a:t>0</a:t>
                      </a:r>
                      <a:endParaRPr lang="it-IT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>
                          <a:effectLst/>
                        </a:rPr>
                        <a:t>1</a:t>
                      </a:r>
                      <a:endParaRPr lang="it-IT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271423087"/>
                  </a:ext>
                </a:extLst>
              </a:tr>
              <a:tr h="1402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>
                          <a:effectLst/>
                        </a:rPr>
                        <a:t>Settiche durante il ricovero </a:t>
                      </a:r>
                      <a:endParaRPr lang="it-IT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>
                          <a:effectLst/>
                        </a:rPr>
                        <a:t>7</a:t>
                      </a:r>
                      <a:endParaRPr lang="it-IT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3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4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>
                          <a:effectLst/>
                        </a:rPr>
                        <a:t>7</a:t>
                      </a:r>
                      <a:endParaRPr lang="it-IT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>
                          <a:effectLst/>
                        </a:rPr>
                        <a:t>1</a:t>
                      </a:r>
                      <a:endParaRPr lang="it-IT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>
                          <a:effectLst/>
                        </a:rPr>
                        <a:t>6</a:t>
                      </a:r>
                      <a:endParaRPr lang="it-IT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904745430"/>
                  </a:ext>
                </a:extLst>
              </a:tr>
              <a:tr h="1402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>
                          <a:effectLst/>
                        </a:rPr>
                        <a:t>Settiche post dimissione</a:t>
                      </a:r>
                      <a:endParaRPr lang="it-IT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13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9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4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13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1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12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971760772"/>
                  </a:ext>
                </a:extLst>
              </a:tr>
              <a:tr h="1402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>
                          <a:effectLst/>
                        </a:rPr>
                        <a:t>Fistole durante il ricovero</a:t>
                      </a:r>
                      <a:endParaRPr lang="it-IT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>
                          <a:effectLst/>
                        </a:rPr>
                        <a:t>1</a:t>
                      </a:r>
                      <a:endParaRPr lang="it-IT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1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>
                          <a:effectLst/>
                        </a:rPr>
                        <a:t>0</a:t>
                      </a:r>
                      <a:endParaRPr lang="it-IT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>
                          <a:effectLst/>
                        </a:rPr>
                        <a:t>1</a:t>
                      </a:r>
                      <a:endParaRPr lang="it-IT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>
                          <a:effectLst/>
                        </a:rPr>
                        <a:t>0</a:t>
                      </a:r>
                      <a:endParaRPr lang="it-IT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>
                          <a:effectLst/>
                        </a:rPr>
                        <a:t>1</a:t>
                      </a:r>
                      <a:endParaRPr lang="it-IT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907905827"/>
                  </a:ext>
                </a:extLst>
              </a:tr>
              <a:tr h="1402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>
                          <a:effectLst/>
                        </a:rPr>
                        <a:t>Fistole post dimissione</a:t>
                      </a:r>
                      <a:endParaRPr lang="it-IT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>
                          <a:effectLst/>
                        </a:rPr>
                        <a:t>3</a:t>
                      </a:r>
                      <a:endParaRPr lang="it-IT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>
                          <a:effectLst/>
                        </a:rPr>
                        <a:t>3</a:t>
                      </a:r>
                      <a:endParaRPr lang="it-IT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>
                          <a:effectLst/>
                        </a:rPr>
                        <a:t>0</a:t>
                      </a:r>
                      <a:endParaRPr lang="it-IT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3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0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3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263035353"/>
                  </a:ext>
                </a:extLst>
              </a:tr>
            </a:tbl>
          </a:graphicData>
        </a:graphic>
      </p:graphicFrame>
      <p:graphicFrame>
        <p:nvGraphicFramePr>
          <p:cNvPr id="31" name="Tabella 30">
            <a:extLst>
              <a:ext uri="{FF2B5EF4-FFF2-40B4-BE49-F238E27FC236}">
                <a16:creationId xmlns:a16="http://schemas.microsoft.com/office/drawing/2014/main" id="{F3DEEBBF-E1EA-CC93-2B4E-B383D000FF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6143889"/>
              </p:ext>
            </p:extLst>
          </p:nvPr>
        </p:nvGraphicFramePr>
        <p:xfrm>
          <a:off x="456002" y="4687671"/>
          <a:ext cx="6051801" cy="1290646"/>
        </p:xfrm>
        <a:graphic>
          <a:graphicData uri="http://schemas.openxmlformats.org/drawingml/2006/table">
            <a:tbl>
              <a:tblPr firstRow="1" firstCol="1" bandRow="1">
                <a:tableStyleId>{9D7B26C5-4107-4FEC-AEDC-1716B250A1EF}</a:tableStyleId>
              </a:tblPr>
              <a:tblGrid>
                <a:gridCol w="3388641">
                  <a:extLst>
                    <a:ext uri="{9D8B030D-6E8A-4147-A177-3AD203B41FA5}">
                      <a16:colId xmlns:a16="http://schemas.microsoft.com/office/drawing/2014/main" val="892422443"/>
                    </a:ext>
                  </a:extLst>
                </a:gridCol>
                <a:gridCol w="443860">
                  <a:extLst>
                    <a:ext uri="{9D8B030D-6E8A-4147-A177-3AD203B41FA5}">
                      <a16:colId xmlns:a16="http://schemas.microsoft.com/office/drawing/2014/main" val="702725601"/>
                    </a:ext>
                  </a:extLst>
                </a:gridCol>
                <a:gridCol w="443860">
                  <a:extLst>
                    <a:ext uri="{9D8B030D-6E8A-4147-A177-3AD203B41FA5}">
                      <a16:colId xmlns:a16="http://schemas.microsoft.com/office/drawing/2014/main" val="3679803116"/>
                    </a:ext>
                  </a:extLst>
                </a:gridCol>
                <a:gridCol w="443860">
                  <a:extLst>
                    <a:ext uri="{9D8B030D-6E8A-4147-A177-3AD203B41FA5}">
                      <a16:colId xmlns:a16="http://schemas.microsoft.com/office/drawing/2014/main" val="3626531515"/>
                    </a:ext>
                  </a:extLst>
                </a:gridCol>
                <a:gridCol w="443860">
                  <a:extLst>
                    <a:ext uri="{9D8B030D-6E8A-4147-A177-3AD203B41FA5}">
                      <a16:colId xmlns:a16="http://schemas.microsoft.com/office/drawing/2014/main" val="2841865574"/>
                    </a:ext>
                  </a:extLst>
                </a:gridCol>
                <a:gridCol w="443860">
                  <a:extLst>
                    <a:ext uri="{9D8B030D-6E8A-4147-A177-3AD203B41FA5}">
                      <a16:colId xmlns:a16="http://schemas.microsoft.com/office/drawing/2014/main" val="3159848659"/>
                    </a:ext>
                  </a:extLst>
                </a:gridCol>
                <a:gridCol w="443860">
                  <a:extLst>
                    <a:ext uri="{9D8B030D-6E8A-4147-A177-3AD203B41FA5}">
                      <a16:colId xmlns:a16="http://schemas.microsoft.com/office/drawing/2014/main" val="3965279454"/>
                    </a:ext>
                  </a:extLst>
                </a:gridCol>
              </a:tblGrid>
              <a:tr h="1905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it-IT" sz="11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it-IT" sz="1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it-IT" sz="11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it-IT" sz="11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it-IT" sz="11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it-IT" sz="11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it-IT" sz="11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516247538"/>
                  </a:ext>
                </a:extLst>
              </a:tr>
              <a:tr h="22002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Score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tot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0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1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2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>
                          <a:effectLst/>
                        </a:rPr>
                        <a:t>3</a:t>
                      </a:r>
                      <a:endParaRPr lang="it-IT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4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2936243204"/>
                  </a:ext>
                </a:extLst>
              </a:tr>
              <a:tr h="22002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>
                          <a:effectLst/>
                        </a:rPr>
                        <a:t>Settiche durante il ricovero </a:t>
                      </a:r>
                      <a:endParaRPr lang="it-IT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>
                          <a:effectLst/>
                        </a:rPr>
                        <a:t>7</a:t>
                      </a:r>
                      <a:endParaRPr lang="it-IT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0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0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3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>
                          <a:effectLst/>
                        </a:rPr>
                        <a:t>3</a:t>
                      </a:r>
                      <a:endParaRPr lang="it-IT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1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563082039"/>
                  </a:ext>
                </a:extLst>
              </a:tr>
              <a:tr h="22002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Settiche post dimissione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>
                          <a:effectLst/>
                        </a:rPr>
                        <a:t>13</a:t>
                      </a:r>
                      <a:endParaRPr lang="it-IT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0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5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5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2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1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227481788"/>
                  </a:ext>
                </a:extLst>
              </a:tr>
              <a:tr h="22002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>
                          <a:effectLst/>
                        </a:rPr>
                        <a:t>Fistole durante il ricovero</a:t>
                      </a:r>
                      <a:endParaRPr lang="it-IT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>
                          <a:effectLst/>
                        </a:rPr>
                        <a:t>1</a:t>
                      </a:r>
                      <a:endParaRPr lang="it-IT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>
                          <a:effectLst/>
                        </a:rPr>
                        <a:t>0</a:t>
                      </a:r>
                      <a:endParaRPr lang="it-IT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>
                          <a:effectLst/>
                        </a:rPr>
                        <a:t>0</a:t>
                      </a:r>
                      <a:endParaRPr lang="it-IT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>
                          <a:effectLst/>
                        </a:rPr>
                        <a:t>1</a:t>
                      </a:r>
                      <a:endParaRPr lang="it-IT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0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0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49215358"/>
                  </a:ext>
                </a:extLst>
              </a:tr>
              <a:tr h="22002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>
                          <a:effectLst/>
                        </a:rPr>
                        <a:t>Fistole post dimissione</a:t>
                      </a:r>
                      <a:endParaRPr lang="it-IT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>
                          <a:effectLst/>
                        </a:rPr>
                        <a:t>3</a:t>
                      </a:r>
                      <a:endParaRPr lang="it-IT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>
                          <a:effectLst/>
                        </a:rPr>
                        <a:t>0</a:t>
                      </a:r>
                      <a:endParaRPr lang="it-IT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>
                          <a:effectLst/>
                        </a:rPr>
                        <a:t>2</a:t>
                      </a:r>
                      <a:endParaRPr lang="it-IT" sz="14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1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0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effectLst/>
                        </a:rPr>
                        <a:t>0</a:t>
                      </a:r>
                      <a:endParaRPr lang="it-IT" sz="14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29935997"/>
                  </a:ext>
                </a:extLst>
              </a:tr>
            </a:tbl>
          </a:graphicData>
        </a:graphic>
      </p:graphicFrame>
      <p:sp>
        <p:nvSpPr>
          <p:cNvPr id="32" name="Ovale 31">
            <a:extLst>
              <a:ext uri="{FF2B5EF4-FFF2-40B4-BE49-F238E27FC236}">
                <a16:creationId xmlns:a16="http://schemas.microsoft.com/office/drawing/2014/main" id="{D44598EB-3E22-3605-C983-2B9CC102FDBB}"/>
              </a:ext>
            </a:extLst>
          </p:cNvPr>
          <p:cNvSpPr/>
          <p:nvPr/>
        </p:nvSpPr>
        <p:spPr>
          <a:xfrm>
            <a:off x="6195067" y="3588837"/>
            <a:ext cx="384048" cy="21602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3" name="Ovale 32">
            <a:extLst>
              <a:ext uri="{FF2B5EF4-FFF2-40B4-BE49-F238E27FC236}">
                <a16:creationId xmlns:a16="http://schemas.microsoft.com/office/drawing/2014/main" id="{5B1A0D77-2E5A-02D5-88F6-2B39F37C031B}"/>
              </a:ext>
            </a:extLst>
          </p:cNvPr>
          <p:cNvSpPr/>
          <p:nvPr/>
        </p:nvSpPr>
        <p:spPr>
          <a:xfrm>
            <a:off x="6213206" y="4029301"/>
            <a:ext cx="384048" cy="21602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4" name="Ovale 33">
            <a:extLst>
              <a:ext uri="{FF2B5EF4-FFF2-40B4-BE49-F238E27FC236}">
                <a16:creationId xmlns:a16="http://schemas.microsoft.com/office/drawing/2014/main" id="{4CA36E9E-A7CF-F92A-ABC9-03929363ADF8}"/>
              </a:ext>
            </a:extLst>
          </p:cNvPr>
          <p:cNvSpPr/>
          <p:nvPr/>
        </p:nvSpPr>
        <p:spPr>
          <a:xfrm>
            <a:off x="4825557" y="2068912"/>
            <a:ext cx="384048" cy="21602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5" name="Ovale 34">
            <a:extLst>
              <a:ext uri="{FF2B5EF4-FFF2-40B4-BE49-F238E27FC236}">
                <a16:creationId xmlns:a16="http://schemas.microsoft.com/office/drawing/2014/main" id="{B4ED9EA2-3844-B6FF-5F13-F4C490A73F43}"/>
              </a:ext>
            </a:extLst>
          </p:cNvPr>
          <p:cNvSpPr/>
          <p:nvPr/>
        </p:nvSpPr>
        <p:spPr>
          <a:xfrm>
            <a:off x="4871999" y="2506086"/>
            <a:ext cx="384048" cy="21602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6" name="Ovale 35">
            <a:extLst>
              <a:ext uri="{FF2B5EF4-FFF2-40B4-BE49-F238E27FC236}">
                <a16:creationId xmlns:a16="http://schemas.microsoft.com/office/drawing/2014/main" id="{45398A51-47E3-B92F-ABCE-B0171FE9E665}"/>
              </a:ext>
            </a:extLst>
          </p:cNvPr>
          <p:cNvSpPr/>
          <p:nvPr/>
        </p:nvSpPr>
        <p:spPr>
          <a:xfrm>
            <a:off x="5322763" y="5713994"/>
            <a:ext cx="1274491" cy="3638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9" name="Google Shape;104;p2">
            <a:extLst>
              <a:ext uri="{FF2B5EF4-FFF2-40B4-BE49-F238E27FC236}">
                <a16:creationId xmlns:a16="http://schemas.microsoft.com/office/drawing/2014/main" id="{67938194-E7CB-BEA6-0D6B-88AFE612639E}"/>
              </a:ext>
            </a:extLst>
          </p:cNvPr>
          <p:cNvSpPr txBox="1">
            <a:spLocks/>
          </p:cNvSpPr>
          <p:nvPr/>
        </p:nvSpPr>
        <p:spPr>
          <a:xfrm>
            <a:off x="228000" y="127838"/>
            <a:ext cx="11736000" cy="11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Clr>
                <a:schemeClr val="dk1"/>
              </a:buClr>
              <a:buSzPts val="3600"/>
            </a:pPr>
            <a:r>
              <a:rPr lang="it-IT" dirty="0"/>
              <a:t>Discussione</a:t>
            </a:r>
          </a:p>
        </p:txBody>
      </p:sp>
      <p:sp>
        <p:nvSpPr>
          <p:cNvPr id="40" name="Ovale 39">
            <a:extLst>
              <a:ext uri="{FF2B5EF4-FFF2-40B4-BE49-F238E27FC236}">
                <a16:creationId xmlns:a16="http://schemas.microsoft.com/office/drawing/2014/main" id="{A1432066-7693-62AC-94DF-9CE3B13B3B69}"/>
              </a:ext>
            </a:extLst>
          </p:cNvPr>
          <p:cNvSpPr/>
          <p:nvPr/>
        </p:nvSpPr>
        <p:spPr>
          <a:xfrm>
            <a:off x="5322763" y="5252626"/>
            <a:ext cx="1274491" cy="3638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67180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  <p:bldP spid="34" grpId="0" animBg="1"/>
      <p:bldP spid="35" grpId="0" animBg="1"/>
      <p:bldP spid="36" grpId="0" animBg="1"/>
      <p:bldP spid="4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F11EEB-2633-BE24-9A48-3AB0A84B7F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04;p2">
            <a:extLst>
              <a:ext uri="{FF2B5EF4-FFF2-40B4-BE49-F238E27FC236}">
                <a16:creationId xmlns:a16="http://schemas.microsoft.com/office/drawing/2014/main" id="{58A9B897-91A1-A797-2B7C-7DA77D40F4C7}"/>
              </a:ext>
            </a:extLst>
          </p:cNvPr>
          <p:cNvSpPr txBox="1">
            <a:spLocks/>
          </p:cNvSpPr>
          <p:nvPr/>
        </p:nvSpPr>
        <p:spPr>
          <a:xfrm>
            <a:off x="228000" y="127838"/>
            <a:ext cx="11736000" cy="11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Clr>
                <a:schemeClr val="dk1"/>
              </a:buClr>
              <a:buSzPts val="3600"/>
            </a:pPr>
            <a:r>
              <a:rPr lang="it-IT" dirty="0"/>
              <a:t>Discussione</a:t>
            </a:r>
          </a:p>
        </p:txBody>
      </p:sp>
      <p:graphicFrame>
        <p:nvGraphicFramePr>
          <p:cNvPr id="15" name="Tabella 14">
            <a:extLst>
              <a:ext uri="{FF2B5EF4-FFF2-40B4-BE49-F238E27FC236}">
                <a16:creationId xmlns:a16="http://schemas.microsoft.com/office/drawing/2014/main" id="{548CE09E-37BA-D29E-FD05-AC34EC1136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3775528"/>
              </p:ext>
            </p:extLst>
          </p:nvPr>
        </p:nvGraphicFramePr>
        <p:xfrm>
          <a:off x="2670841" y="3857791"/>
          <a:ext cx="6850318" cy="1783686"/>
        </p:xfrm>
        <a:graphic>
          <a:graphicData uri="http://schemas.openxmlformats.org/drawingml/2006/table">
            <a:tbl>
              <a:tblPr firstRow="1" firstCol="1" bandRow="1">
                <a:tableStyleId>{E8B1032C-EA38-4F05-BA0D-38AFFFC7BED3}</a:tableStyleId>
              </a:tblPr>
              <a:tblGrid>
                <a:gridCol w="471805">
                  <a:extLst>
                    <a:ext uri="{9D8B030D-6E8A-4147-A177-3AD203B41FA5}">
                      <a16:colId xmlns:a16="http://schemas.microsoft.com/office/drawing/2014/main" val="3398027977"/>
                    </a:ext>
                  </a:extLst>
                </a:gridCol>
                <a:gridCol w="876237">
                  <a:extLst>
                    <a:ext uri="{9D8B030D-6E8A-4147-A177-3AD203B41FA5}">
                      <a16:colId xmlns:a16="http://schemas.microsoft.com/office/drawing/2014/main" val="3274962139"/>
                    </a:ext>
                  </a:extLst>
                </a:gridCol>
                <a:gridCol w="1042289">
                  <a:extLst>
                    <a:ext uri="{9D8B030D-6E8A-4147-A177-3AD203B41FA5}">
                      <a16:colId xmlns:a16="http://schemas.microsoft.com/office/drawing/2014/main" val="1762254497"/>
                    </a:ext>
                  </a:extLst>
                </a:gridCol>
                <a:gridCol w="914146">
                  <a:extLst>
                    <a:ext uri="{9D8B030D-6E8A-4147-A177-3AD203B41FA5}">
                      <a16:colId xmlns:a16="http://schemas.microsoft.com/office/drawing/2014/main" val="2061254529"/>
                    </a:ext>
                  </a:extLst>
                </a:gridCol>
                <a:gridCol w="1282700">
                  <a:extLst>
                    <a:ext uri="{9D8B030D-6E8A-4147-A177-3AD203B41FA5}">
                      <a16:colId xmlns:a16="http://schemas.microsoft.com/office/drawing/2014/main" val="101435012"/>
                    </a:ext>
                  </a:extLst>
                </a:gridCol>
                <a:gridCol w="683578">
                  <a:extLst>
                    <a:ext uri="{9D8B030D-6E8A-4147-A177-3AD203B41FA5}">
                      <a16:colId xmlns:a16="http://schemas.microsoft.com/office/drawing/2014/main" val="3127519744"/>
                    </a:ext>
                  </a:extLst>
                </a:gridCol>
                <a:gridCol w="1579563">
                  <a:extLst>
                    <a:ext uri="{9D8B030D-6E8A-4147-A177-3AD203B41FA5}">
                      <a16:colId xmlns:a16="http://schemas.microsoft.com/office/drawing/2014/main" val="1202290136"/>
                    </a:ext>
                  </a:extLst>
                </a:gridCol>
              </a:tblGrid>
              <a:tr h="90494">
                <a:tc gridSpan="7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dirty="0">
                          <a:solidFill>
                            <a:schemeClr val="tx1"/>
                          </a:solidFill>
                          <a:effectLst/>
                        </a:rPr>
                        <a:t>Complicanze settiche, tutti gli interventi (Incidenza: 2,18%)</a:t>
                      </a:r>
                      <a:endParaRPr lang="it-IT" sz="14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it-IT" sz="11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it-IT" sz="11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it-IT" sz="1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it-IT" sz="1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6269251"/>
                  </a:ext>
                </a:extLst>
              </a:tr>
              <a:tr h="27763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1400" b="1" u="none" strike="noStrike" cap="none" dirty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Score</a:t>
                      </a:r>
                      <a:endParaRPr lang="it-IT" sz="1400" b="1" i="0" u="none" strike="noStrike" cap="none" dirty="0">
                        <a:solidFill>
                          <a:schemeClr val="tx1"/>
                        </a:solidFill>
                        <a:effectLst/>
                        <a:latin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b="0" u="none" strike="noStrike" kern="1200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Numero </a:t>
                      </a:r>
                      <a:br>
                        <a:rPr lang="it-IT" sz="1400" b="0" u="none" strike="noStrike" kern="1200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it-IT" sz="1400" b="0" u="none" strike="noStrike" kern="1200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 pazienti</a:t>
                      </a: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b="0" u="none" strike="noStrike" kern="1200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Complicanze</a:t>
                      </a:r>
                      <a:br>
                        <a:rPr lang="it-IT" sz="1400" b="0" u="none" strike="noStrike" kern="1200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it-IT" sz="1400" b="0" u="none" strike="noStrike" kern="1200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settiche</a:t>
                      </a: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b="0" u="none" strike="noStrike" kern="1200" cap="none" dirty="0">
                          <a:solidFill>
                            <a:schemeClr val="tx1"/>
                          </a:solidFill>
                          <a:effectLst/>
                        </a:rPr>
                        <a:t>Probabilità post test </a:t>
                      </a:r>
                      <a:endParaRPr lang="it-IT" sz="1400" b="0" i="0" u="none" strike="noStrike" kern="1200" cap="none" dirty="0">
                        <a:solidFill>
                          <a:schemeClr val="tx1"/>
                        </a:solidFill>
                        <a:effectLst/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b="0" u="none" strike="noStrike" kern="1200" cap="none" dirty="0">
                          <a:solidFill>
                            <a:schemeClr val="tx1"/>
                          </a:solidFill>
                          <a:effectLst/>
                        </a:rPr>
                        <a:t>IC 95%</a:t>
                      </a:r>
                      <a:endParaRPr lang="it-IT" sz="1400" b="0" i="0" u="none" strike="noStrike" kern="1200" cap="none" dirty="0">
                        <a:solidFill>
                          <a:schemeClr val="tx1"/>
                        </a:solidFill>
                        <a:effectLst/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1400" b="0" u="none" strike="noStrike" kern="1200" cap="none" dirty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Score ≥2</a:t>
                      </a:r>
                      <a:endParaRPr lang="it-IT" sz="1400" b="0" i="0" u="none" strike="noStrike" kern="1200" cap="none" dirty="0">
                        <a:solidFill>
                          <a:schemeClr val="tx1"/>
                        </a:solidFill>
                        <a:effectLst/>
                        <a:latin typeface="Arial"/>
                        <a:ea typeface="+mn-ea"/>
                        <a:cs typeface="Arial"/>
                        <a:sym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1400" b="0" i="0" u="none" strike="noStrike" kern="1200" cap="none" dirty="0">
                        <a:solidFill>
                          <a:schemeClr val="tx1"/>
                        </a:solidFill>
                        <a:effectLst/>
                        <a:latin typeface="Arial"/>
                        <a:ea typeface="+mn-ea"/>
                        <a:cs typeface="Arial"/>
                        <a:sym typeface="Arial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8876462"/>
                  </a:ext>
                </a:extLst>
              </a:tr>
              <a:tr h="183959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it-IT" sz="1400" b="1" u="none" strike="noStrike" cap="none" dirty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0</a:t>
                      </a:r>
                      <a:endParaRPr lang="it-IT" sz="1400" b="1" i="0" u="none" strike="noStrike" cap="none" dirty="0">
                        <a:solidFill>
                          <a:schemeClr val="tx1"/>
                        </a:solidFill>
                        <a:effectLst/>
                        <a:latin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b="0" u="none" strike="noStrike" kern="1200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247</a:t>
                      </a: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b="0" u="none" strike="noStrike" kern="1200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b="0" u="none" strike="noStrike" kern="1200" cap="none" dirty="0">
                          <a:solidFill>
                            <a:schemeClr val="tx1"/>
                          </a:solidFill>
                          <a:effectLst/>
                        </a:rPr>
                        <a:t>0,00%</a:t>
                      </a:r>
                      <a:endParaRPr lang="it-IT" sz="1400" b="0" i="0" u="none" strike="noStrike" kern="1200" cap="none" dirty="0">
                        <a:solidFill>
                          <a:schemeClr val="tx1"/>
                        </a:solidFill>
                        <a:effectLst/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b="0" u="none" strike="noStrike" kern="1200" cap="none" dirty="0">
                          <a:solidFill>
                            <a:schemeClr val="tx1"/>
                          </a:solidFill>
                          <a:effectLst/>
                        </a:rPr>
                        <a:t>0,00% – 1,48%  </a:t>
                      </a:r>
                      <a:endParaRPr lang="it-IT" sz="1400" b="0" i="0" u="none" strike="noStrike" kern="1200" cap="none" dirty="0">
                        <a:solidFill>
                          <a:schemeClr val="tx1"/>
                        </a:solidFill>
                        <a:effectLst/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1400" b="0" u="none" strike="noStrike" kern="1200" cap="none" dirty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Youden</a:t>
                      </a:r>
                      <a:endParaRPr lang="it-IT" sz="1400" b="0" i="0" u="none" strike="noStrike" kern="1200" cap="none" dirty="0">
                        <a:solidFill>
                          <a:schemeClr val="tx1"/>
                        </a:solidFill>
                        <a:effectLst/>
                        <a:latin typeface="Arial"/>
                        <a:ea typeface="+mn-ea"/>
                        <a:cs typeface="Arial"/>
                        <a:sym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it-IT" sz="1400" b="0" u="none" strike="noStrike" kern="1200" cap="none" dirty="0">
                          <a:solidFill>
                            <a:schemeClr val="tx1"/>
                          </a:solidFill>
                          <a:effectLst/>
                        </a:rPr>
                        <a:t>0,5019</a:t>
                      </a:r>
                      <a:endParaRPr lang="it-IT" sz="1400" b="0" i="0" u="none" strike="noStrike" kern="1200" cap="none" dirty="0">
                        <a:solidFill>
                          <a:schemeClr val="tx1"/>
                        </a:solidFill>
                        <a:effectLst/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911759455"/>
                  </a:ext>
                </a:extLst>
              </a:tr>
              <a:tr h="183959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it-IT" sz="1400" b="1" u="none" strike="noStrike" cap="none" dirty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1</a:t>
                      </a:r>
                      <a:endParaRPr lang="it-IT" sz="1400" b="1" i="0" u="none" strike="noStrike" cap="none" dirty="0">
                        <a:solidFill>
                          <a:schemeClr val="tx1"/>
                        </a:solidFill>
                        <a:effectLst/>
                        <a:latin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b="0" u="none" strike="noStrike" kern="1200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434</a:t>
                      </a: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b="0" u="none" strike="noStrike" kern="1200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b="0" u="none" strike="noStrike" kern="1200" cap="none">
                          <a:solidFill>
                            <a:schemeClr val="tx1"/>
                          </a:solidFill>
                          <a:effectLst/>
                        </a:rPr>
                        <a:t>1,15%</a:t>
                      </a:r>
                      <a:endParaRPr lang="it-IT" sz="1400" b="0" i="0" u="none" strike="noStrike" kern="1200" cap="none">
                        <a:solidFill>
                          <a:schemeClr val="tx1"/>
                        </a:solidFill>
                        <a:effectLst/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b="0" u="none" strike="noStrike" kern="1200" cap="none" dirty="0">
                          <a:solidFill>
                            <a:schemeClr val="tx1"/>
                          </a:solidFill>
                          <a:effectLst/>
                        </a:rPr>
                        <a:t>0,38% – 2,67%</a:t>
                      </a:r>
                      <a:endParaRPr lang="it-IT" sz="1400" b="0" i="0" u="none" strike="noStrike" kern="1200" cap="none" dirty="0">
                        <a:solidFill>
                          <a:schemeClr val="tx1"/>
                        </a:solidFill>
                        <a:effectLst/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1400" b="0" u="none" strike="noStrike" kern="1200" cap="none" dirty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Sens.</a:t>
                      </a:r>
                      <a:endParaRPr lang="it-IT" sz="1400" b="0" i="0" u="none" strike="noStrike" kern="1200" cap="none" dirty="0">
                        <a:solidFill>
                          <a:schemeClr val="tx1"/>
                        </a:solidFill>
                        <a:effectLst/>
                        <a:latin typeface="Arial"/>
                        <a:ea typeface="+mn-ea"/>
                        <a:cs typeface="Arial"/>
                        <a:sym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b="0" u="none" strike="noStrike" kern="1200" cap="none" dirty="0">
                          <a:solidFill>
                            <a:schemeClr val="tx1"/>
                          </a:solidFill>
                          <a:effectLst/>
                        </a:rPr>
                        <a:t>75,00%</a:t>
                      </a:r>
                      <a:endParaRPr lang="it-IT" sz="1400" b="0" i="0" u="none" strike="noStrike" kern="1200" cap="none" dirty="0">
                        <a:solidFill>
                          <a:schemeClr val="tx1"/>
                        </a:solidFill>
                        <a:effectLst/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3598345595"/>
                  </a:ext>
                </a:extLst>
              </a:tr>
              <a:tr h="183959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it-IT" sz="1400" b="1" u="none" strike="noStrike" cap="none" dirty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2</a:t>
                      </a:r>
                      <a:endParaRPr lang="it-IT" sz="1400" b="1" i="0" u="none" strike="noStrike" cap="none" dirty="0">
                        <a:solidFill>
                          <a:schemeClr val="tx1"/>
                        </a:solidFill>
                        <a:effectLst/>
                        <a:latin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b="0" u="none" strike="noStrike" kern="1200" cap="non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b="0" u="none" strike="noStrike" kern="1200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b="0" u="none" strike="noStrike" kern="1200" cap="none" dirty="0">
                          <a:solidFill>
                            <a:schemeClr val="tx1"/>
                          </a:solidFill>
                          <a:effectLst/>
                        </a:rPr>
                        <a:t>4,21%</a:t>
                      </a:r>
                      <a:endParaRPr lang="it-IT" sz="1400" b="0" i="0" u="none" strike="noStrike" kern="1200" cap="none" dirty="0">
                        <a:solidFill>
                          <a:schemeClr val="tx1"/>
                        </a:solidFill>
                        <a:effectLst/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b="0" u="none" strike="noStrike" kern="1200" cap="none" dirty="0">
                          <a:solidFill>
                            <a:schemeClr val="tx1"/>
                          </a:solidFill>
                          <a:effectLst/>
                        </a:rPr>
                        <a:t>1,84% – 8,13%</a:t>
                      </a:r>
                      <a:endParaRPr lang="it-IT" sz="1400" b="0" i="0" u="none" strike="noStrike" kern="1200" cap="none" dirty="0">
                        <a:solidFill>
                          <a:schemeClr val="tx1"/>
                        </a:solidFill>
                        <a:effectLst/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1400" b="0" u="none" strike="noStrike" kern="1200" cap="none" dirty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Spec.</a:t>
                      </a:r>
                      <a:endParaRPr lang="it-IT" sz="1400" b="0" i="0" u="none" strike="noStrike" kern="1200" cap="none" dirty="0">
                        <a:solidFill>
                          <a:schemeClr val="tx1"/>
                        </a:solidFill>
                        <a:effectLst/>
                        <a:latin typeface="Arial"/>
                        <a:ea typeface="+mn-ea"/>
                        <a:cs typeface="Arial"/>
                        <a:sym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b="0" u="none" strike="noStrike" kern="1200" cap="none" dirty="0">
                          <a:solidFill>
                            <a:schemeClr val="tx1"/>
                          </a:solidFill>
                          <a:effectLst/>
                        </a:rPr>
                        <a:t>75,19%</a:t>
                      </a:r>
                      <a:endParaRPr lang="it-IT" sz="1400" b="0" i="0" u="none" strike="noStrike" kern="1200" cap="none" dirty="0">
                        <a:solidFill>
                          <a:schemeClr val="tx1"/>
                        </a:solidFill>
                        <a:effectLst/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3381230933"/>
                  </a:ext>
                </a:extLst>
              </a:tr>
              <a:tr h="225649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it-IT" sz="1400" b="1" u="none" strike="noStrike" cap="none" dirty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3</a:t>
                      </a:r>
                      <a:endParaRPr lang="it-IT" sz="1400" b="1" i="0" u="none" strike="noStrike" cap="none" dirty="0">
                        <a:solidFill>
                          <a:schemeClr val="tx1"/>
                        </a:solidFill>
                        <a:effectLst/>
                        <a:latin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b="0" u="none" strike="noStrike" kern="1200" cap="non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b="0" u="none" strike="noStrike" kern="1200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b="0" u="none" strike="noStrike" kern="1200" cap="none" dirty="0">
                          <a:solidFill>
                            <a:schemeClr val="tx1"/>
                          </a:solidFill>
                          <a:effectLst/>
                        </a:rPr>
                        <a:t>11,90%</a:t>
                      </a:r>
                      <a:endParaRPr lang="it-IT" sz="1400" b="0" i="0" u="none" strike="noStrike" kern="1200" cap="none" dirty="0">
                        <a:solidFill>
                          <a:schemeClr val="tx1"/>
                        </a:solidFill>
                        <a:effectLst/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b="0" u="none" strike="noStrike" kern="1200" cap="none" dirty="0">
                          <a:solidFill>
                            <a:schemeClr val="tx1"/>
                          </a:solidFill>
                          <a:effectLst/>
                        </a:rPr>
                        <a:t>3,98% – 25,63%</a:t>
                      </a:r>
                      <a:endParaRPr lang="it-IT" sz="1400" b="0" i="0" u="none" strike="noStrike" kern="1200" cap="none" dirty="0">
                        <a:solidFill>
                          <a:schemeClr val="tx1"/>
                        </a:solidFill>
                        <a:effectLst/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1400" b="0" u="none" strike="noStrike" kern="1200" cap="none" dirty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PPV</a:t>
                      </a:r>
                      <a:endParaRPr lang="it-IT" sz="1400" b="0" i="0" u="none" strike="noStrike" kern="1200" cap="none" dirty="0">
                        <a:solidFill>
                          <a:schemeClr val="tx1"/>
                        </a:solidFill>
                        <a:effectLst/>
                        <a:latin typeface="Arial"/>
                        <a:ea typeface="+mn-ea"/>
                        <a:cs typeface="Arial"/>
                        <a:sym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b="0" u="none" strike="noStrike" kern="1200" cap="none" dirty="0">
                          <a:solidFill>
                            <a:schemeClr val="tx1"/>
                          </a:solidFill>
                          <a:effectLst/>
                        </a:rPr>
                        <a:t>6,30 % (3.57–10.17)</a:t>
                      </a:r>
                      <a:endParaRPr lang="it-IT" sz="1400" b="0" i="0" u="none" strike="noStrike" kern="1200" cap="none" dirty="0">
                        <a:solidFill>
                          <a:schemeClr val="tx1"/>
                        </a:solidFill>
                        <a:effectLst/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595086858"/>
                  </a:ext>
                </a:extLst>
              </a:tr>
              <a:tr h="183959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it-IT" sz="1400" b="1" u="none" strike="noStrike" cap="none" dirty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4</a:t>
                      </a:r>
                      <a:endParaRPr lang="it-IT" sz="1400" b="1" i="0" u="none" strike="noStrike" cap="none" dirty="0">
                        <a:solidFill>
                          <a:schemeClr val="tx1"/>
                        </a:solidFill>
                        <a:effectLst/>
                        <a:latin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b="0" u="none" strike="noStrike" kern="1200" cap="non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b="0" u="none" strike="noStrike" kern="1200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b="0" u="none" strike="noStrike" kern="1200" cap="none" dirty="0">
                          <a:solidFill>
                            <a:schemeClr val="tx1"/>
                          </a:solidFill>
                          <a:effectLst/>
                        </a:rPr>
                        <a:t>33,33%</a:t>
                      </a:r>
                      <a:endParaRPr lang="it-IT" sz="1400" b="0" i="0" u="none" strike="noStrike" kern="1200" cap="none" dirty="0">
                        <a:solidFill>
                          <a:schemeClr val="tx1"/>
                        </a:solidFill>
                        <a:effectLst/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b="0" u="none" strike="noStrike" kern="1200" cap="none" dirty="0">
                          <a:solidFill>
                            <a:schemeClr val="tx1"/>
                          </a:solidFill>
                          <a:effectLst/>
                        </a:rPr>
                        <a:t>4,33% – 77,72%</a:t>
                      </a:r>
                      <a:endParaRPr lang="it-IT" sz="1400" b="0" i="0" u="none" strike="noStrike" kern="1200" cap="none" dirty="0">
                        <a:solidFill>
                          <a:schemeClr val="tx1"/>
                        </a:solidFill>
                        <a:effectLst/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1400" b="0" u="none" strike="noStrike" kern="1200" cap="none" dirty="0">
                          <a:solidFill>
                            <a:schemeClr val="tx1"/>
                          </a:solidFill>
                          <a:effectLst/>
                          <a:sym typeface="Arial"/>
                        </a:rPr>
                        <a:t>NPV</a:t>
                      </a:r>
                      <a:endParaRPr lang="it-IT" sz="1400" b="0" i="0" u="none" strike="noStrike" kern="1200" cap="none" dirty="0">
                        <a:solidFill>
                          <a:schemeClr val="tx1"/>
                        </a:solidFill>
                        <a:effectLst/>
                        <a:latin typeface="Arial"/>
                        <a:ea typeface="+mn-ea"/>
                        <a:cs typeface="Arial"/>
                        <a:sym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400" b="0" u="none" strike="noStrike" kern="1200" cap="none" dirty="0">
                          <a:solidFill>
                            <a:schemeClr val="tx1"/>
                          </a:solidFill>
                          <a:effectLst/>
                        </a:rPr>
                        <a:t>99,27%</a:t>
                      </a:r>
                      <a:endParaRPr lang="it-IT" sz="1400" b="0" i="0" u="none" strike="noStrike" kern="1200" cap="none" dirty="0">
                        <a:solidFill>
                          <a:schemeClr val="tx1"/>
                        </a:solidFill>
                        <a:effectLst/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2912422292"/>
                  </a:ext>
                </a:extLst>
              </a:tr>
            </a:tbl>
          </a:graphicData>
        </a:graphic>
      </p:graphicFrame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D392599-4B71-83AF-4505-2717F7CCC367}"/>
              </a:ext>
            </a:extLst>
          </p:cNvPr>
          <p:cNvSpPr txBox="1"/>
          <p:nvPr/>
        </p:nvSpPr>
        <p:spPr>
          <a:xfrm>
            <a:off x="3297770" y="1315838"/>
            <a:ext cx="6326155" cy="19287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ts val="3200"/>
              <a:buFont typeface="Wingdings" panose="05000000000000000000" pitchFamily="2" charset="2"/>
              <a:buChar char="§"/>
            </a:pP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sym typeface="Arial"/>
              </a:rPr>
              <a:t>Score semplice, applicabile in 3 GPO, economico</a:t>
            </a:r>
          </a:p>
          <a:p>
            <a:pPr marL="342900" indent="-342900"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ts val="3200"/>
              <a:buFont typeface="Wingdings" panose="05000000000000000000" pitchFamily="2" charset="2"/>
              <a:buChar char="§"/>
            </a:pP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sym typeface="Arial"/>
              </a:rPr>
              <a:t>Performance superiore ai singoli marker</a:t>
            </a:r>
          </a:p>
          <a:p>
            <a:pPr marL="342900" indent="-342900"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ts val="3200"/>
              <a:buFont typeface="Wingdings" panose="05000000000000000000" pitchFamily="2" charset="2"/>
              <a:buChar char="§"/>
            </a:pP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sym typeface="Arial"/>
              </a:rPr>
              <a:t>Necessaria validazione esterna (multicentrica)</a:t>
            </a:r>
          </a:p>
        </p:txBody>
      </p:sp>
    </p:spTree>
    <p:extLst>
      <p:ext uri="{BB962C8B-B14F-4D97-AF65-F5344CB8AC3E}">
        <p14:creationId xmlns:p14="http://schemas.microsoft.com/office/powerpoint/2010/main" val="28848031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FAAA01-3460-A74F-279A-C75E6D7DD6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05;p2">
            <a:extLst>
              <a:ext uri="{FF2B5EF4-FFF2-40B4-BE49-F238E27FC236}">
                <a16:creationId xmlns:a16="http://schemas.microsoft.com/office/drawing/2014/main" id="{9486F98F-1D00-41C2-05D4-DD3006C36AAD}"/>
              </a:ext>
            </a:extLst>
          </p:cNvPr>
          <p:cNvSpPr txBox="1">
            <a:spLocks/>
          </p:cNvSpPr>
          <p:nvPr/>
        </p:nvSpPr>
        <p:spPr>
          <a:xfrm>
            <a:off x="366218" y="1315838"/>
            <a:ext cx="6252808" cy="15113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2900" indent="-342900"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ts val="3200"/>
              <a:buFont typeface="Wingdings" panose="05000000000000000000" pitchFamily="2" charset="2"/>
              <a:buChar char="§"/>
            </a:pP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Autoreferenziale</a:t>
            </a:r>
          </a:p>
          <a:p>
            <a:pPr marL="342900" indent="-342900"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ts val="3200"/>
              <a:buFont typeface="Wingdings" panose="05000000000000000000" pitchFamily="2" charset="2"/>
              <a:buChar char="§"/>
            </a:pP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Analisi retrospettiva</a:t>
            </a:r>
          </a:p>
          <a:p>
            <a:pPr marL="342900" indent="-342900"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ts val="3200"/>
              <a:buFont typeface="Wingdings" panose="05000000000000000000" pitchFamily="2" charset="2"/>
              <a:buChar char="§"/>
            </a:pP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Bassa incidenza di complicanze</a:t>
            </a:r>
          </a:p>
          <a:p>
            <a:pPr marL="0" indent="0">
              <a:buSzPts val="3200"/>
              <a:buFont typeface="Arial"/>
              <a:buNone/>
            </a:pPr>
            <a:endParaRPr lang="it-IT" sz="3200" dirty="0"/>
          </a:p>
        </p:txBody>
      </p:sp>
      <p:sp>
        <p:nvSpPr>
          <p:cNvPr id="4" name="Google Shape;104;p2">
            <a:extLst>
              <a:ext uri="{FF2B5EF4-FFF2-40B4-BE49-F238E27FC236}">
                <a16:creationId xmlns:a16="http://schemas.microsoft.com/office/drawing/2014/main" id="{6AE1F144-33C5-C2DC-8F12-827B88D2084A}"/>
              </a:ext>
            </a:extLst>
          </p:cNvPr>
          <p:cNvSpPr txBox="1">
            <a:spLocks/>
          </p:cNvSpPr>
          <p:nvPr/>
        </p:nvSpPr>
        <p:spPr>
          <a:xfrm>
            <a:off x="228000" y="2746773"/>
            <a:ext cx="5222424" cy="11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4800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+mj-cs"/>
              </a:rPr>
              <a:t>Prospettive future</a:t>
            </a:r>
          </a:p>
        </p:txBody>
      </p:sp>
      <p:sp>
        <p:nvSpPr>
          <p:cNvPr id="5" name="Google Shape;105;p2">
            <a:extLst>
              <a:ext uri="{FF2B5EF4-FFF2-40B4-BE49-F238E27FC236}">
                <a16:creationId xmlns:a16="http://schemas.microsoft.com/office/drawing/2014/main" id="{DC748261-88B4-CAEA-37CE-94B08D25041F}"/>
              </a:ext>
            </a:extLst>
          </p:cNvPr>
          <p:cNvSpPr txBox="1">
            <a:spLocks/>
          </p:cNvSpPr>
          <p:nvPr/>
        </p:nvSpPr>
        <p:spPr>
          <a:xfrm>
            <a:off x="366218" y="3934506"/>
            <a:ext cx="6644596" cy="25898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2900" indent="-342900"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ts val="3200"/>
              <a:buFont typeface="Wingdings" panose="05000000000000000000" pitchFamily="2" charset="2"/>
              <a:buChar char="§"/>
            </a:pP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Validazione esterna</a:t>
            </a:r>
          </a:p>
          <a:p>
            <a:pPr marL="342900" indent="-342900"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ts val="3200"/>
              <a:buFont typeface="Wingdings" panose="05000000000000000000" pitchFamily="2" charset="2"/>
              <a:buChar char="§"/>
            </a:pP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Ottimizzazione dei cutoff</a:t>
            </a:r>
          </a:p>
          <a:p>
            <a:pPr marL="342900" indent="-342900"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ts val="3200"/>
              <a:buFont typeface="Wingdings" panose="05000000000000000000" pitchFamily="2" charset="2"/>
              <a:buChar char="§"/>
            </a:pP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Validazione multicentrica</a:t>
            </a:r>
          </a:p>
          <a:p>
            <a:pPr marL="342900" indent="-342900"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ts val="3200"/>
              <a:buFont typeface="Wingdings" panose="05000000000000000000" pitchFamily="2" charset="2"/>
              <a:buChar char="§"/>
            </a:pP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Identificazione di score analogo per diversi tipi di complicanze</a:t>
            </a:r>
          </a:p>
          <a:p>
            <a:pPr marL="0" indent="0">
              <a:buSzPts val="3200"/>
              <a:buFont typeface="Arial"/>
              <a:buNone/>
            </a:pPr>
            <a:endParaRPr lang="it-IT" sz="3200" dirty="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0EE839F7-386A-987E-DB9B-938E2A3C45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80" r="1506" b="2162"/>
          <a:stretch>
            <a:fillRect/>
          </a:stretch>
        </p:blipFill>
        <p:spPr bwMode="auto">
          <a:xfrm>
            <a:off x="7167587" y="1449972"/>
            <a:ext cx="4658195" cy="5105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Google Shape;104;p2">
            <a:extLst>
              <a:ext uri="{FF2B5EF4-FFF2-40B4-BE49-F238E27FC236}">
                <a16:creationId xmlns:a16="http://schemas.microsoft.com/office/drawing/2014/main" id="{30FC975E-752C-692D-D963-1AB59AF4EBBF}"/>
              </a:ext>
            </a:extLst>
          </p:cNvPr>
          <p:cNvSpPr txBox="1">
            <a:spLocks/>
          </p:cNvSpPr>
          <p:nvPr/>
        </p:nvSpPr>
        <p:spPr>
          <a:xfrm>
            <a:off x="228000" y="127838"/>
            <a:ext cx="11736000" cy="11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Clr>
                <a:schemeClr val="dk1"/>
              </a:buClr>
              <a:buSzPts val="3600"/>
            </a:pPr>
            <a:r>
              <a:rPr lang="it-IT" dirty="0"/>
              <a:t>Limiti</a:t>
            </a:r>
          </a:p>
        </p:txBody>
      </p:sp>
    </p:spTree>
    <p:extLst>
      <p:ext uri="{BB962C8B-B14F-4D97-AF65-F5344CB8AC3E}">
        <p14:creationId xmlns:p14="http://schemas.microsoft.com/office/powerpoint/2010/main" val="33005525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BC9EE9-5692-1015-7FE2-4649DBB93D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05;p2">
            <a:extLst>
              <a:ext uri="{FF2B5EF4-FFF2-40B4-BE49-F238E27FC236}">
                <a16:creationId xmlns:a16="http://schemas.microsoft.com/office/drawing/2014/main" id="{C9EB5711-584D-391E-124B-B86724FA0B68}"/>
              </a:ext>
            </a:extLst>
          </p:cNvPr>
          <p:cNvSpPr txBox="1">
            <a:spLocks/>
          </p:cNvSpPr>
          <p:nvPr/>
        </p:nvSpPr>
        <p:spPr>
          <a:xfrm>
            <a:off x="670604" y="3207284"/>
            <a:ext cx="6252808" cy="187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2900" indent="-342900">
              <a:lnSpc>
                <a:spcPct val="7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ts val="3200"/>
              <a:buFont typeface="Wingdings" panose="05000000000000000000" pitchFamily="2" charset="2"/>
              <a:buChar char="§"/>
            </a:pP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Score utile per stratificare il rischio post dimissione</a:t>
            </a:r>
          </a:p>
          <a:p>
            <a:pPr marL="342900" indent="-342900">
              <a:lnSpc>
                <a:spcPct val="7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ts val="3200"/>
              <a:buFont typeface="Wingdings" panose="05000000000000000000" pitchFamily="2" charset="2"/>
              <a:buChar char="§"/>
            </a:pP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Potenziale impatto sul follow-up e sull’identificazione precoce di complicanze</a:t>
            </a:r>
          </a:p>
        </p:txBody>
      </p:sp>
      <p:pic>
        <p:nvPicPr>
          <p:cNvPr id="4" name="Picture 2" descr="Fernando Botero | 24 Ottobre 2009 - 5 Aprile 2010 | Galleria d'Arte Contini">
            <a:extLst>
              <a:ext uri="{FF2B5EF4-FFF2-40B4-BE49-F238E27FC236}">
                <a16:creationId xmlns:a16="http://schemas.microsoft.com/office/drawing/2014/main" id="{A4EB4937-6ED6-8794-546D-6E2B7316748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4" t="1313" r="2284" b="1502"/>
          <a:stretch>
            <a:fillRect/>
          </a:stretch>
        </p:blipFill>
        <p:spPr bwMode="auto">
          <a:xfrm>
            <a:off x="7593768" y="1277906"/>
            <a:ext cx="4142232" cy="5314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Google Shape;104;p2">
            <a:extLst>
              <a:ext uri="{FF2B5EF4-FFF2-40B4-BE49-F238E27FC236}">
                <a16:creationId xmlns:a16="http://schemas.microsoft.com/office/drawing/2014/main" id="{3571CB71-AEEB-0087-47F1-9503BB19FEB6}"/>
              </a:ext>
            </a:extLst>
          </p:cNvPr>
          <p:cNvSpPr txBox="1">
            <a:spLocks/>
          </p:cNvSpPr>
          <p:nvPr/>
        </p:nvSpPr>
        <p:spPr>
          <a:xfrm>
            <a:off x="456000" y="663677"/>
            <a:ext cx="11736000" cy="11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Clr>
                <a:schemeClr val="dk1"/>
              </a:buClr>
              <a:buSzPts val="3600"/>
            </a:pPr>
            <a:r>
              <a:rPr lang="it-IT" dirty="0"/>
              <a:t>Conclusioni</a:t>
            </a:r>
          </a:p>
        </p:txBody>
      </p:sp>
    </p:spTree>
    <p:extLst>
      <p:ext uri="{BB962C8B-B14F-4D97-AF65-F5344CB8AC3E}">
        <p14:creationId xmlns:p14="http://schemas.microsoft.com/office/powerpoint/2010/main" val="14605159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7F1CCB64-8231-435F-87C9-78C908E3938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/>
              <a:t>Grazie</a:t>
            </a:r>
          </a:p>
        </p:txBody>
      </p:sp>
    </p:spTree>
    <p:extLst>
      <p:ext uri="{BB962C8B-B14F-4D97-AF65-F5344CB8AC3E}">
        <p14:creationId xmlns:p14="http://schemas.microsoft.com/office/powerpoint/2010/main" val="1745545523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VTI">
  <a:themeElements>
    <a:clrScheme name="Blu caldo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2167526_TF33476885.potx" id="{67A3B757-088A-4997-AD47-EBBB609AAF73}" vid="{61F4B085-7BC3-43AB-AFF0-C8B68BB76BF9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Arial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Arial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Arial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Arial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fa6e671f1cd7e4d96ff9652be322dd5e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4e2496f70b101db0b8013f30a071bbf7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941CA7C-A0BF-44EF-B2E5-7539C3B9B0B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4E879E6-8FFE-4154-8F2A-F7518B89B376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3.xml><?xml version="1.0" encoding="utf-8"?>
<ds:datastoreItem xmlns:ds="http://schemas.openxmlformats.org/officeDocument/2006/customXml" ds:itemID="{7E0A2CB4-6869-426F-8BC4-A32C90CBE26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Presentazione classica per assemblea generale aziendale</Template>
  <TotalTime>0</TotalTime>
  <Words>1056</Words>
  <Application>Microsoft Office PowerPoint</Application>
  <PresentationFormat>Widescreen</PresentationFormat>
  <Paragraphs>393</Paragraphs>
  <Slides>16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16</vt:i4>
      </vt:variant>
    </vt:vector>
  </HeadingPairs>
  <TitlesOfParts>
    <vt:vector size="21" baseType="lpstr">
      <vt:lpstr>Aptos</vt:lpstr>
      <vt:lpstr>Arial</vt:lpstr>
      <vt:lpstr>Calibri</vt:lpstr>
      <vt:lpstr>Wingdings</vt:lpstr>
      <vt:lpstr>RetrospectVTI</vt:lpstr>
      <vt:lpstr>STRATIFICAZIONE DEL RISCHIO DI COMPLICANZE SETTICHE ALLA DIMISSIONE IN CHIRURGIA BARIATRICA:  SETTING DI UN NUOVO SCORE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Grazie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Roma 29-30 aprile Primo Corso ACCADEMIA SICOB Direttori: M. De Luca - M.A. Zappa</dc:title>
  <dc:creator>Eliana Rispoli</dc:creator>
  <cp:lastModifiedBy>Federico Moroso</cp:lastModifiedBy>
  <cp:revision>11</cp:revision>
  <dcterms:created xsi:type="dcterms:W3CDTF">2022-02-27T17:36:31Z</dcterms:created>
  <dcterms:modified xsi:type="dcterms:W3CDTF">2026-09-17T20:29:12Z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